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guide id="3" pos="73" userDrawn="1">
          <p15:clr>
            <a:srgbClr val="A4A3A4"/>
          </p15:clr>
        </p15:guide>
        <p15:guide id="4" pos="4247" userDrawn="1">
          <p15:clr>
            <a:srgbClr val="A4A3A4"/>
          </p15:clr>
        </p15:guide>
        <p15:guide id="5" orient="horz" pos="6159" userDrawn="1">
          <p15:clr>
            <a:srgbClr val="A4A3A4"/>
          </p15:clr>
        </p15:guide>
        <p15:guide id="6" orient="horz" pos="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E1B1"/>
    <a:srgbClr val="548235"/>
    <a:srgbClr val="94B181"/>
    <a:srgbClr val="FFEE89"/>
    <a:srgbClr val="E4C501"/>
    <a:srgbClr val="F2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p:scale>
          <a:sx n="200" d="100"/>
          <a:sy n="200" d="100"/>
        </p:scale>
        <p:origin x="360" y="-1338"/>
      </p:cViewPr>
      <p:guideLst>
        <p:guide orient="horz" pos="3120"/>
        <p:guide pos="2183"/>
        <p:guide pos="73"/>
        <p:guide pos="4247"/>
        <p:guide orient="horz" pos="6159"/>
        <p:guide orient="horz" pos="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69165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01585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3413160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13623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9938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423868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16919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43631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26001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327819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F56E0D3-F669-459A-B4E7-491212B84464}" type="datetimeFigureOut">
              <a:rPr kumimoji="1" lang="ja-JP" altLang="en-US" smtClean="0"/>
              <a:t>2023/9/27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202704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F56E0D3-F669-459A-B4E7-491212B84464}" type="datetimeFigureOut">
              <a:rPr kumimoji="1" lang="ja-JP" altLang="en-US" smtClean="0"/>
              <a:t>2023/9/27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EE7E87-4BA7-4E1B-978D-FADB88862572}" type="slidenum">
              <a:rPr kumimoji="1" lang="ja-JP" altLang="en-US" smtClean="0"/>
              <a:t>‹#›</a:t>
            </a:fld>
            <a:endParaRPr kumimoji="1" lang="ja-JP" altLang="en-US"/>
          </a:p>
        </p:txBody>
      </p:sp>
    </p:spTree>
    <p:extLst>
      <p:ext uri="{BB962C8B-B14F-4D97-AF65-F5344CB8AC3E}">
        <p14:creationId xmlns:p14="http://schemas.microsoft.com/office/powerpoint/2010/main" val="1157006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sv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図 108" descr="花 が含まれている画像&#10;&#10;自動的に生成された説明">
            <a:extLst>
              <a:ext uri="{FF2B5EF4-FFF2-40B4-BE49-F238E27FC236}">
                <a16:creationId xmlns:a16="http://schemas.microsoft.com/office/drawing/2014/main" id="{370E78D7-BA74-2FE7-8470-C87E2096CB59}"/>
              </a:ext>
            </a:extLst>
          </p:cNvPr>
          <p:cNvPicPr>
            <a:picLocks noChangeAspect="1"/>
          </p:cNvPicPr>
          <p:nvPr/>
        </p:nvPicPr>
        <p:blipFill rotWithShape="1">
          <a:blip r:embed="rId2">
            <a:extLst>
              <a:ext uri="{28A0092B-C50C-407E-A947-70E740481C1C}">
                <a14:useLocalDpi xmlns:a14="http://schemas.microsoft.com/office/drawing/2010/main" val="0"/>
              </a:ext>
            </a:extLst>
          </a:blip>
          <a:srcRect l="9619" t="67990" b="7210"/>
          <a:stretch/>
        </p:blipFill>
        <p:spPr>
          <a:xfrm flipH="1">
            <a:off x="-27182" y="0"/>
            <a:ext cx="6890596" cy="1418874"/>
          </a:xfrm>
          <a:prstGeom prst="rect">
            <a:avLst/>
          </a:prstGeom>
        </p:spPr>
      </p:pic>
      <p:pic>
        <p:nvPicPr>
          <p:cNvPr id="107" name="図 106" descr="ポーズをとっているスーツ姿の男性と女性&#10;&#10;中程度の精度で自動的に生成された説明">
            <a:extLst>
              <a:ext uri="{FF2B5EF4-FFF2-40B4-BE49-F238E27FC236}">
                <a16:creationId xmlns:a16="http://schemas.microsoft.com/office/drawing/2014/main" id="{6635805E-821C-D5B4-DCA5-0ED4D1200FFB}"/>
              </a:ext>
            </a:extLst>
          </p:cNvPr>
          <p:cNvPicPr>
            <a:picLocks noChangeAspect="1"/>
          </p:cNvPicPr>
          <p:nvPr/>
        </p:nvPicPr>
        <p:blipFill rotWithShape="1">
          <a:blip r:embed="rId3">
            <a:extLst>
              <a:ext uri="{28A0092B-C50C-407E-A947-70E740481C1C}">
                <a14:useLocalDpi xmlns:a14="http://schemas.microsoft.com/office/drawing/2010/main" val="0"/>
              </a:ext>
            </a:extLst>
          </a:blip>
          <a:srcRect l="21028" r="6014" b="29729"/>
          <a:stretch/>
        </p:blipFill>
        <p:spPr>
          <a:xfrm>
            <a:off x="15665" y="-47747"/>
            <a:ext cx="2108630" cy="1353991"/>
          </a:xfrm>
          <a:prstGeom prst="rect">
            <a:avLst/>
          </a:prstGeom>
        </p:spPr>
      </p:pic>
      <p:sp>
        <p:nvSpPr>
          <p:cNvPr id="94" name="正方形/長方形 93">
            <a:extLst>
              <a:ext uri="{FF2B5EF4-FFF2-40B4-BE49-F238E27FC236}">
                <a16:creationId xmlns:a16="http://schemas.microsoft.com/office/drawing/2014/main" id="{FF4C895C-8E28-7D5F-ED63-E25B22A6D3A8}"/>
              </a:ext>
            </a:extLst>
          </p:cNvPr>
          <p:cNvSpPr/>
          <p:nvPr/>
        </p:nvSpPr>
        <p:spPr>
          <a:xfrm>
            <a:off x="1" y="8821816"/>
            <a:ext cx="3094396" cy="6708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961D4F95-9FF3-A5B8-B339-8ED4B08A8480}"/>
              </a:ext>
            </a:extLst>
          </p:cNvPr>
          <p:cNvSpPr/>
          <p:nvPr/>
        </p:nvSpPr>
        <p:spPr>
          <a:xfrm>
            <a:off x="1" y="7984564"/>
            <a:ext cx="3094395" cy="6708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456198DC-79F1-2201-468B-DC628DF1F893}"/>
              </a:ext>
            </a:extLst>
          </p:cNvPr>
          <p:cNvSpPr/>
          <p:nvPr/>
        </p:nvSpPr>
        <p:spPr>
          <a:xfrm>
            <a:off x="95379" y="1489955"/>
            <a:ext cx="3825634" cy="1848377"/>
          </a:xfrm>
          <a:prstGeom prst="rect">
            <a:avLst/>
          </a:prstGeom>
          <a:solidFill>
            <a:srgbClr val="C3E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12F01C3F-AF46-84A9-6E09-71BB4EB18739}"/>
              </a:ext>
            </a:extLst>
          </p:cNvPr>
          <p:cNvSpPr/>
          <p:nvPr/>
        </p:nvSpPr>
        <p:spPr>
          <a:xfrm>
            <a:off x="3218222" y="6941829"/>
            <a:ext cx="3645192" cy="2115908"/>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709C2615-4B16-E247-83E4-7CC0B819B961}"/>
              </a:ext>
            </a:extLst>
          </p:cNvPr>
          <p:cNvSpPr/>
          <p:nvPr/>
        </p:nvSpPr>
        <p:spPr>
          <a:xfrm>
            <a:off x="-27182" y="1374787"/>
            <a:ext cx="3825634" cy="184837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07A29626-A794-BF8F-8562-18860C693A6F}"/>
              </a:ext>
            </a:extLst>
          </p:cNvPr>
          <p:cNvSpPr/>
          <p:nvPr/>
        </p:nvSpPr>
        <p:spPr>
          <a:xfrm>
            <a:off x="3466691" y="6434217"/>
            <a:ext cx="3204931" cy="390831"/>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1CE6B4AA-6ADB-64B0-85B8-80120B0CFAB7}"/>
              </a:ext>
            </a:extLst>
          </p:cNvPr>
          <p:cNvPicPr>
            <a:picLocks noChangeAspect="1"/>
          </p:cNvPicPr>
          <p:nvPr/>
        </p:nvPicPr>
        <p:blipFill rotWithShape="1">
          <a:blip r:embed="rId4">
            <a:extLst>
              <a:ext uri="{28A0092B-C50C-407E-A947-70E740481C1C}">
                <a14:useLocalDpi xmlns:a14="http://schemas.microsoft.com/office/drawing/2010/main" val="0"/>
              </a:ext>
            </a:extLst>
          </a:blip>
          <a:srcRect t="10753" b="13680"/>
          <a:stretch/>
        </p:blipFill>
        <p:spPr>
          <a:xfrm>
            <a:off x="211948" y="7911661"/>
            <a:ext cx="1055166" cy="797369"/>
          </a:xfrm>
          <a:prstGeom prst="rect">
            <a:avLst/>
          </a:prstGeom>
        </p:spPr>
      </p:pic>
      <p:grpSp>
        <p:nvGrpSpPr>
          <p:cNvPr id="51" name="グループ化 50">
            <a:extLst>
              <a:ext uri="{FF2B5EF4-FFF2-40B4-BE49-F238E27FC236}">
                <a16:creationId xmlns:a16="http://schemas.microsoft.com/office/drawing/2014/main" id="{ABE8F5F6-1F0C-4C6C-CB7E-E28EE9250478}"/>
              </a:ext>
            </a:extLst>
          </p:cNvPr>
          <p:cNvGrpSpPr/>
          <p:nvPr/>
        </p:nvGrpSpPr>
        <p:grpSpPr>
          <a:xfrm>
            <a:off x="143699" y="3440575"/>
            <a:ext cx="3211459" cy="3172777"/>
            <a:chOff x="156535" y="4020899"/>
            <a:chExt cx="3211459" cy="3172777"/>
          </a:xfrm>
        </p:grpSpPr>
        <p:sp>
          <p:nvSpPr>
            <p:cNvPr id="11" name="テキスト ボックス 10">
              <a:extLst>
                <a:ext uri="{FF2B5EF4-FFF2-40B4-BE49-F238E27FC236}">
                  <a16:creationId xmlns:a16="http://schemas.microsoft.com/office/drawing/2014/main" id="{71788350-2BE5-F5BA-71F9-BD13F3A8A54C}"/>
                </a:ext>
              </a:extLst>
            </p:cNvPr>
            <p:cNvSpPr txBox="1"/>
            <p:nvPr/>
          </p:nvSpPr>
          <p:spPr>
            <a:xfrm>
              <a:off x="246559" y="4391402"/>
              <a:ext cx="3121435" cy="707886"/>
            </a:xfrm>
            <a:prstGeom prst="rect">
              <a:avLst/>
            </a:prstGeom>
            <a:noFill/>
          </p:spPr>
          <p:txBody>
            <a:bodyPr wrap="square" rtlCol="0">
              <a:spAutoFit/>
            </a:bodyPr>
            <a:lstStyle/>
            <a:p>
              <a:pPr algn="just"/>
              <a:r>
                <a:rPr kumimoji="1" lang="ja-JP" altLang="en-US" sz="1000" dirty="0">
                  <a:latin typeface="Noto Serif JP" panose="02020400000000000000" pitchFamily="18" charset="-128"/>
                  <a:ea typeface="Noto Serif JP" panose="02020400000000000000" pitchFamily="18" charset="-128"/>
                </a:rPr>
                <a:t>「いきなりレギュラーコースから始めるのは少し不安」、「まずはどんなレッスンか試してみたい」、そんな悩みや希望をお持ちのスターターのみなさま向けに、特別にご用意している割引優待価格です。</a:t>
              </a:r>
            </a:p>
          </p:txBody>
        </p:sp>
        <p:grpSp>
          <p:nvGrpSpPr>
            <p:cNvPr id="33" name="グループ化 32">
              <a:extLst>
                <a:ext uri="{FF2B5EF4-FFF2-40B4-BE49-F238E27FC236}">
                  <a16:creationId xmlns:a16="http://schemas.microsoft.com/office/drawing/2014/main" id="{BA50D1EF-BE3C-5126-E9BF-C5A8BFCAF353}"/>
                </a:ext>
              </a:extLst>
            </p:cNvPr>
            <p:cNvGrpSpPr/>
            <p:nvPr/>
          </p:nvGrpSpPr>
          <p:grpSpPr>
            <a:xfrm>
              <a:off x="156535" y="4020899"/>
              <a:ext cx="3122859" cy="532059"/>
              <a:chOff x="195891" y="4328785"/>
              <a:chExt cx="3122859" cy="532059"/>
            </a:xfrm>
          </p:grpSpPr>
          <p:sp>
            <p:nvSpPr>
              <p:cNvPr id="9" name="テキスト ボックス 8">
                <a:extLst>
                  <a:ext uri="{FF2B5EF4-FFF2-40B4-BE49-F238E27FC236}">
                    <a16:creationId xmlns:a16="http://schemas.microsoft.com/office/drawing/2014/main" id="{771D2185-D1C2-FEBD-2B4E-1B1C34D0CB91}"/>
                  </a:ext>
                </a:extLst>
              </p:cNvPr>
              <p:cNvSpPr txBox="1"/>
              <p:nvPr/>
            </p:nvSpPr>
            <p:spPr>
              <a:xfrm>
                <a:off x="620575" y="4406144"/>
                <a:ext cx="2698175" cy="307777"/>
              </a:xfrm>
              <a:prstGeom prst="rect">
                <a:avLst/>
              </a:prstGeom>
              <a:noFill/>
            </p:spPr>
            <p:txBody>
              <a:bodyPr wrap="none" rtlCol="0">
                <a:spAutoFit/>
              </a:bodyPr>
              <a:lstStyle/>
              <a:p>
                <a:r>
                  <a:rPr kumimoji="1" lang="ja-JP" altLang="en-US" sz="1400" b="1" dirty="0">
                    <a:solidFill>
                      <a:schemeClr val="accent6">
                        <a:lumMod val="50000"/>
                      </a:schemeClr>
                    </a:solidFill>
                    <a:latin typeface="Noto Sans JP SemiBold" panose="020B0200000000000000" pitchFamily="50" charset="-128"/>
                    <a:ea typeface="Noto Sans JP SemiBold" panose="020B0200000000000000" pitchFamily="50" charset="-128"/>
                  </a:rPr>
                  <a:t>リーズナブルなおためし価格！</a:t>
                </a:r>
              </a:p>
            </p:txBody>
          </p:sp>
          <p:pic>
            <p:nvPicPr>
              <p:cNvPr id="28" name="グラフィックス 27" descr="クローバー 単色塗りつぶし">
                <a:extLst>
                  <a:ext uri="{FF2B5EF4-FFF2-40B4-BE49-F238E27FC236}">
                    <a16:creationId xmlns:a16="http://schemas.microsoft.com/office/drawing/2014/main" id="{0191EDFE-AEA1-B7AC-7ED4-0E34DDCFA1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5891" y="4328785"/>
                <a:ext cx="532059" cy="532059"/>
              </a:xfrm>
              <a:prstGeom prst="rect">
                <a:avLst/>
              </a:prstGeom>
            </p:spPr>
          </p:pic>
        </p:grpSp>
        <p:grpSp>
          <p:nvGrpSpPr>
            <p:cNvPr id="49" name="グループ化 48">
              <a:extLst>
                <a:ext uri="{FF2B5EF4-FFF2-40B4-BE49-F238E27FC236}">
                  <a16:creationId xmlns:a16="http://schemas.microsoft.com/office/drawing/2014/main" id="{17F19F02-26D7-DE9C-5906-BB31EB3B8D54}"/>
                </a:ext>
              </a:extLst>
            </p:cNvPr>
            <p:cNvGrpSpPr/>
            <p:nvPr/>
          </p:nvGrpSpPr>
          <p:grpSpPr>
            <a:xfrm>
              <a:off x="166603" y="5161132"/>
              <a:ext cx="3157839" cy="1095279"/>
              <a:chOff x="166603" y="5297355"/>
              <a:chExt cx="3157839" cy="1095279"/>
            </a:xfrm>
          </p:grpSpPr>
          <p:sp>
            <p:nvSpPr>
              <p:cNvPr id="13" name="テキスト ボックス 12">
                <a:extLst>
                  <a:ext uri="{FF2B5EF4-FFF2-40B4-BE49-F238E27FC236}">
                    <a16:creationId xmlns:a16="http://schemas.microsoft.com/office/drawing/2014/main" id="{B176F829-0432-CDF9-EA88-085EE1D0534C}"/>
                  </a:ext>
                </a:extLst>
              </p:cNvPr>
              <p:cNvSpPr txBox="1"/>
              <p:nvPr/>
            </p:nvSpPr>
            <p:spPr>
              <a:xfrm>
                <a:off x="246559" y="5684748"/>
                <a:ext cx="3077883" cy="707886"/>
              </a:xfrm>
              <a:prstGeom prst="rect">
                <a:avLst/>
              </a:prstGeom>
              <a:noFill/>
            </p:spPr>
            <p:txBody>
              <a:bodyPr wrap="square" rtlCol="0">
                <a:spAutoFit/>
              </a:bodyPr>
              <a:lstStyle>
                <a:defPPr>
                  <a:defRPr lang="en-US"/>
                </a:defPPr>
                <a:lvl1pPr algn="just">
                  <a:defRPr kumimoji="1" sz="1000">
                    <a:latin typeface="Noto Serif JP" panose="02020400000000000000" pitchFamily="18" charset="-128"/>
                    <a:ea typeface="Noto Serif JP" panose="02020400000000000000" pitchFamily="18" charset="-128"/>
                  </a:defRPr>
                </a:lvl1pPr>
              </a:lstStyle>
              <a:p>
                <a:r>
                  <a:rPr lang="ja-JP" altLang="en-US" dirty="0"/>
                  <a:t>おためしレッスンとはいえ、発音はもちろんのこと、数字や数量表現も学べる充実の内容です。短期間で中国語を学べるおすすめコースとなっています。</a:t>
                </a:r>
              </a:p>
            </p:txBody>
          </p:sp>
          <p:grpSp>
            <p:nvGrpSpPr>
              <p:cNvPr id="34" name="グループ化 33">
                <a:extLst>
                  <a:ext uri="{FF2B5EF4-FFF2-40B4-BE49-F238E27FC236}">
                    <a16:creationId xmlns:a16="http://schemas.microsoft.com/office/drawing/2014/main" id="{9332E993-898A-3145-0D8D-141392058266}"/>
                  </a:ext>
                </a:extLst>
              </p:cNvPr>
              <p:cNvGrpSpPr/>
              <p:nvPr/>
            </p:nvGrpSpPr>
            <p:grpSpPr>
              <a:xfrm>
                <a:off x="166603" y="5297355"/>
                <a:ext cx="2785036" cy="532059"/>
                <a:chOff x="205959" y="4873588"/>
                <a:chExt cx="2785036" cy="532059"/>
              </a:xfrm>
            </p:grpSpPr>
            <p:sp>
              <p:nvSpPr>
                <p:cNvPr id="8" name="テキスト ボックス 7">
                  <a:extLst>
                    <a:ext uri="{FF2B5EF4-FFF2-40B4-BE49-F238E27FC236}">
                      <a16:creationId xmlns:a16="http://schemas.microsoft.com/office/drawing/2014/main" id="{769111A1-70D5-E281-FF7C-7D8DAE170B8D}"/>
                    </a:ext>
                  </a:extLst>
                </p:cNvPr>
                <p:cNvSpPr txBox="1"/>
                <p:nvPr/>
              </p:nvSpPr>
              <p:spPr>
                <a:xfrm>
                  <a:off x="651893" y="4957794"/>
                  <a:ext cx="2339102" cy="307777"/>
                </a:xfrm>
                <a:prstGeom prst="rect">
                  <a:avLst/>
                </a:prstGeom>
                <a:noFill/>
              </p:spPr>
              <p:txBody>
                <a:bodyPr wrap="non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１カ月で基礎をマスター！</a:t>
                  </a:r>
                </a:p>
              </p:txBody>
            </p:sp>
            <p:pic>
              <p:nvPicPr>
                <p:cNvPr id="31" name="グラフィックス 30" descr="クローバー 単色塗りつぶし">
                  <a:extLst>
                    <a:ext uri="{FF2B5EF4-FFF2-40B4-BE49-F238E27FC236}">
                      <a16:creationId xmlns:a16="http://schemas.microsoft.com/office/drawing/2014/main" id="{B46D2DFF-3282-6747-1FD8-2BDF8C9391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959" y="4873588"/>
                  <a:ext cx="532059" cy="532059"/>
                </a:xfrm>
                <a:prstGeom prst="rect">
                  <a:avLst/>
                </a:prstGeom>
              </p:spPr>
            </p:pic>
          </p:grpSp>
        </p:grpSp>
        <p:grpSp>
          <p:nvGrpSpPr>
            <p:cNvPr id="50" name="グループ化 49">
              <a:extLst>
                <a:ext uri="{FF2B5EF4-FFF2-40B4-BE49-F238E27FC236}">
                  <a16:creationId xmlns:a16="http://schemas.microsoft.com/office/drawing/2014/main" id="{AB58137D-F354-E200-B3C0-97756C34BF8F}"/>
                </a:ext>
              </a:extLst>
            </p:cNvPr>
            <p:cNvGrpSpPr/>
            <p:nvPr/>
          </p:nvGrpSpPr>
          <p:grpSpPr>
            <a:xfrm>
              <a:off x="193439" y="6224201"/>
              <a:ext cx="3128845" cy="969475"/>
              <a:chOff x="193439" y="6396915"/>
              <a:chExt cx="3128845" cy="969475"/>
            </a:xfrm>
          </p:grpSpPr>
          <p:sp>
            <p:nvSpPr>
              <p:cNvPr id="15" name="テキスト ボックス 14">
                <a:extLst>
                  <a:ext uri="{FF2B5EF4-FFF2-40B4-BE49-F238E27FC236}">
                    <a16:creationId xmlns:a16="http://schemas.microsoft.com/office/drawing/2014/main" id="{AE6F8BDD-1F48-B46B-D4DC-E9147FE9C8CE}"/>
                  </a:ext>
                </a:extLst>
              </p:cNvPr>
              <p:cNvSpPr txBox="1"/>
              <p:nvPr/>
            </p:nvSpPr>
            <p:spPr>
              <a:xfrm>
                <a:off x="246559" y="6812392"/>
                <a:ext cx="3075725" cy="553998"/>
              </a:xfrm>
              <a:prstGeom prst="rect">
                <a:avLst/>
              </a:prstGeom>
              <a:noFill/>
            </p:spPr>
            <p:txBody>
              <a:bodyPr wrap="square" rtlCol="0">
                <a:spAutoFit/>
              </a:bodyPr>
              <a:lstStyle>
                <a:defPPr>
                  <a:defRPr lang="en-US"/>
                </a:defPPr>
                <a:lvl1pPr algn="just">
                  <a:defRPr kumimoji="1" sz="1000">
                    <a:latin typeface="Noto Serif JP" panose="02020400000000000000" pitchFamily="18" charset="-128"/>
                    <a:ea typeface="Noto Serif JP" panose="02020400000000000000" pitchFamily="18" charset="-128"/>
                  </a:defRPr>
                </a:lvl1pPr>
              </a:lstStyle>
              <a:p>
                <a:r>
                  <a:rPr lang="ja-JP" altLang="en-US" dirty="0"/>
                  <a:t>グループレッスンとマンツーマンレッスン、どちらのスタイルが自分に合っているかを検討するトライアル期間としても受講いただけます。</a:t>
                </a:r>
              </a:p>
            </p:txBody>
          </p:sp>
          <p:grpSp>
            <p:nvGrpSpPr>
              <p:cNvPr id="35" name="グループ化 34">
                <a:extLst>
                  <a:ext uri="{FF2B5EF4-FFF2-40B4-BE49-F238E27FC236}">
                    <a16:creationId xmlns:a16="http://schemas.microsoft.com/office/drawing/2014/main" id="{DCA27182-134E-5CB9-760D-00958F52B58A}"/>
                  </a:ext>
                </a:extLst>
              </p:cNvPr>
              <p:cNvGrpSpPr/>
              <p:nvPr/>
            </p:nvGrpSpPr>
            <p:grpSpPr>
              <a:xfrm>
                <a:off x="193439" y="6396915"/>
                <a:ext cx="2578664" cy="532059"/>
                <a:chOff x="232795" y="5305259"/>
                <a:chExt cx="2578664" cy="532059"/>
              </a:xfrm>
            </p:grpSpPr>
            <p:sp>
              <p:nvSpPr>
                <p:cNvPr id="14" name="テキスト ボックス 13">
                  <a:extLst>
                    <a:ext uri="{FF2B5EF4-FFF2-40B4-BE49-F238E27FC236}">
                      <a16:creationId xmlns:a16="http://schemas.microsoft.com/office/drawing/2014/main" id="{A95BDD8A-80C1-D94B-E991-C2D84141B3A3}"/>
                    </a:ext>
                  </a:extLst>
                </p:cNvPr>
                <p:cNvSpPr txBox="1"/>
                <p:nvPr/>
              </p:nvSpPr>
              <p:spPr>
                <a:xfrm>
                  <a:off x="651893" y="5397740"/>
                  <a:ext cx="2159566" cy="307777"/>
                </a:xfrm>
                <a:prstGeom prst="rect">
                  <a:avLst/>
                </a:prstGeom>
                <a:noFill/>
              </p:spPr>
              <p:txBody>
                <a:bodyPr wrap="non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受講スタイルの確認に！</a:t>
                  </a:r>
                </a:p>
              </p:txBody>
            </p:sp>
            <p:pic>
              <p:nvPicPr>
                <p:cNvPr id="32" name="グラフィックス 31" descr="クローバー 単色塗りつぶし">
                  <a:extLst>
                    <a:ext uri="{FF2B5EF4-FFF2-40B4-BE49-F238E27FC236}">
                      <a16:creationId xmlns:a16="http://schemas.microsoft.com/office/drawing/2014/main" id="{9888A8EF-5179-A1AE-CD1B-7FFBFBFBE0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795" y="5305259"/>
                  <a:ext cx="532059" cy="532059"/>
                </a:xfrm>
                <a:prstGeom prst="rect">
                  <a:avLst/>
                </a:prstGeom>
              </p:spPr>
            </p:pic>
          </p:grpSp>
        </p:grpSp>
      </p:grpSp>
      <p:graphicFrame>
        <p:nvGraphicFramePr>
          <p:cNvPr id="38" name="表 12">
            <a:extLst>
              <a:ext uri="{FF2B5EF4-FFF2-40B4-BE49-F238E27FC236}">
                <a16:creationId xmlns:a16="http://schemas.microsoft.com/office/drawing/2014/main" id="{8C78A662-4290-1509-7372-C8A89DD4FDD8}"/>
              </a:ext>
            </a:extLst>
          </p:cNvPr>
          <p:cNvGraphicFramePr>
            <a:graphicFrameLocks noGrp="1"/>
          </p:cNvGraphicFramePr>
          <p:nvPr>
            <p:extLst>
              <p:ext uri="{D42A27DB-BD31-4B8C-83A1-F6EECF244321}">
                <p14:modId xmlns:p14="http://schemas.microsoft.com/office/powerpoint/2010/main" val="2721031655"/>
              </p:ext>
            </p:extLst>
          </p:nvPr>
        </p:nvGraphicFramePr>
        <p:xfrm>
          <a:off x="3466691" y="3832263"/>
          <a:ext cx="3204932" cy="2560320"/>
        </p:xfrm>
        <a:graphic>
          <a:graphicData uri="http://schemas.openxmlformats.org/drawingml/2006/table">
            <a:tbl>
              <a:tblPr bandRow="1">
                <a:tableStyleId>{5C22544A-7EE6-4342-B048-85BDC9FD1C3A}</a:tableStyleId>
              </a:tblPr>
              <a:tblGrid>
                <a:gridCol w="885339">
                  <a:extLst>
                    <a:ext uri="{9D8B030D-6E8A-4147-A177-3AD203B41FA5}">
                      <a16:colId xmlns:a16="http://schemas.microsoft.com/office/drawing/2014/main" val="3561641669"/>
                    </a:ext>
                  </a:extLst>
                </a:gridCol>
                <a:gridCol w="1364904">
                  <a:extLst>
                    <a:ext uri="{9D8B030D-6E8A-4147-A177-3AD203B41FA5}">
                      <a16:colId xmlns:a16="http://schemas.microsoft.com/office/drawing/2014/main" val="3900822081"/>
                    </a:ext>
                  </a:extLst>
                </a:gridCol>
                <a:gridCol w="954689">
                  <a:extLst>
                    <a:ext uri="{9D8B030D-6E8A-4147-A177-3AD203B41FA5}">
                      <a16:colId xmlns:a16="http://schemas.microsoft.com/office/drawing/2014/main" val="1755193740"/>
                    </a:ext>
                  </a:extLst>
                </a:gridCol>
              </a:tblGrid>
              <a:tr h="210000">
                <a:tc>
                  <a:txBody>
                    <a:bodyPr/>
                    <a:lstStyle/>
                    <a:p>
                      <a:pPr algn="ctr"/>
                      <a:r>
                        <a:rPr kumimoji="1" lang="ja-JP" altLang="en-US" sz="800" dirty="0">
                          <a:solidFill>
                            <a:schemeClr val="bg1"/>
                          </a:solidFill>
                          <a:latin typeface="Noto Sans JP" panose="020B0200000000000000" pitchFamily="50" charset="-128"/>
                          <a:ea typeface="Noto Sans JP" panose="020B0200000000000000" pitchFamily="50" charset="-128"/>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kumimoji="1" lang="ja-JP" altLang="en-US" sz="800" dirty="0">
                          <a:solidFill>
                            <a:schemeClr val="bg1"/>
                          </a:solidFill>
                          <a:latin typeface="Noto Sans JP" panose="020B0200000000000000" pitchFamily="50" charset="-128"/>
                          <a:ea typeface="Noto Sans JP" panose="020B0200000000000000" pitchFamily="50" charset="-128"/>
                        </a:rPr>
                        <a:t>学習内容</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kumimoji="1" lang="ja-JP" altLang="en-US" sz="800" dirty="0">
                          <a:solidFill>
                            <a:schemeClr val="bg1"/>
                          </a:solidFill>
                          <a:latin typeface="Noto Sans JP" panose="020B0200000000000000" pitchFamily="50" charset="-128"/>
                          <a:ea typeface="Noto Sans JP" panose="020B0200000000000000" pitchFamily="50" charset="-128"/>
                        </a:rPr>
                        <a:t>日程</a:t>
                      </a:r>
                    </a:p>
                  </a:txBody>
                  <a:tcPr anchor="ctr">
                    <a:lnL w="6350" cap="flat" cmpd="sng" algn="ctr">
                      <a:solidFill>
                        <a:schemeClr val="bg1"/>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889449556"/>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1</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声調・単母音</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rowSpan="11">
                  <a:txBody>
                    <a:bodyPr/>
                    <a:lstStyle/>
                    <a:p>
                      <a:pPr algn="l">
                        <a:lnSpc>
                          <a:spcPct val="100000"/>
                        </a:lnSpc>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①</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11/25</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algn="l">
                        <a:lnSpc>
                          <a:spcPct val="100000"/>
                        </a:lnSpc>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13:00~14:50</a:t>
                      </a:r>
                    </a:p>
                    <a:p>
                      <a:pPr algn="l">
                        <a:lnSpc>
                          <a:spcPct val="100000"/>
                        </a:lnSpc>
                      </a:pPr>
                      <a:endPar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p>
                      <a:pPr algn="l">
                        <a:lnSpc>
                          <a:spcPct val="100000"/>
                        </a:lnSpc>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②</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12/2(</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13:00~14:50</a:t>
                      </a:r>
                    </a:p>
                    <a:p>
                      <a:pPr algn="l">
                        <a:lnSpc>
                          <a:spcPct val="100000"/>
                        </a:lnSpc>
                      </a:pPr>
                      <a:endPar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③</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12/9(</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13:00~14:50</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④</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12/16(</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13:00~14:50</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⑤</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12/23(</a:t>
                      </a:r>
                      <a:r>
                        <a:rPr kumimoji="1" lang="ja-JP" altLang="en-US"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土</a:t>
                      </a: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    13:00~14:50</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800" b="1"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a:t>
                      </a:r>
                      <a:r>
                        <a:rPr kumimoji="1" lang="ja-JP" altLang="en-US" sz="700" b="0"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途中</a:t>
                      </a:r>
                      <a:r>
                        <a:rPr kumimoji="1" lang="en-US" altLang="ja-JP" sz="700" b="0"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10</a:t>
                      </a:r>
                      <a:r>
                        <a:rPr kumimoji="1" lang="ja-JP" altLang="en-US" sz="700" b="0"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rPr>
                        <a:t>分休憩</a:t>
                      </a:r>
                      <a:endParaRPr kumimoji="1" lang="en-US" altLang="ja-JP" sz="700" b="0" dirty="0">
                        <a:solidFill>
                          <a:schemeClr val="tx1">
                            <a:lumMod val="75000"/>
                            <a:lumOff val="25000"/>
                          </a:schemeClr>
                        </a:solidFill>
                        <a:latin typeface="Segoe UI" panose="020B0502040204020203" pitchFamily="34" charset="0"/>
                        <a:ea typeface="Noto Sans JP" panose="020B0200000000000000" pitchFamily="50" charset="-128"/>
                        <a:cs typeface="Segoe UI" panose="020B0502040204020203" pitchFamily="34" charset="0"/>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36986048"/>
                  </a:ext>
                </a:extLst>
              </a:tr>
              <a:tr h="157257">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2</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子音１</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567028145"/>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3</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子音２</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8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986729106"/>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4</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複合母音</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957842121"/>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5</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endParaRPr kumimoji="1" lang="en-US" altLang="ja-JP" sz="800" dirty="0">
                        <a:latin typeface="Segoe UI" panose="020B0502040204020203" pitchFamily="34" charset="0"/>
                        <a:ea typeface="Noto Sans JP" panose="020B0200000000000000" pitchFamily="50" charset="-128"/>
                        <a:cs typeface="Segoe UI" panose="020B0502040204020203"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鼻音１</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8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764055763"/>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6</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endParaRPr kumimoji="1" lang="en-US" altLang="ja-JP" sz="800" dirty="0">
                        <a:latin typeface="Segoe UI" panose="020B0502040204020203" pitchFamily="34" charset="0"/>
                        <a:ea typeface="Noto Sans JP" panose="020B0200000000000000" pitchFamily="50" charset="-128"/>
                        <a:cs typeface="Segoe UI" panose="020B0502040204020203" pitchFamily="34" charset="0"/>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発音</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 鼻音２</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69357232"/>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7</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数字の表現</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8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659189733"/>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8</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貨幣の表現</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199575929"/>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9</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年月日、曜日の表現</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8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83171519"/>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10</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時刻の表現</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14330865"/>
                  </a:ext>
                </a:extLst>
              </a:tr>
              <a:tr h="210000">
                <a:tc>
                  <a:txBody>
                    <a:bodyPr/>
                    <a:lstStyle/>
                    <a:p>
                      <a:pPr algn="ct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第</a:t>
                      </a:r>
                      <a:r>
                        <a:rPr kumimoji="1" lang="en-US" altLang="ja-JP" sz="800" dirty="0">
                          <a:latin typeface="Segoe UI" panose="020B0502040204020203" pitchFamily="34" charset="0"/>
                          <a:ea typeface="Noto Sans JP" panose="020B0200000000000000" pitchFamily="50" charset="-128"/>
                          <a:cs typeface="Segoe UI" panose="020B0502040204020203" pitchFamily="34" charset="0"/>
                        </a:rPr>
                        <a:t>11</a:t>
                      </a:r>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800" dirty="0">
                          <a:latin typeface="Segoe UI" panose="020B0502040204020203" pitchFamily="34" charset="0"/>
                          <a:ea typeface="Noto Sans JP" panose="020B0200000000000000" pitchFamily="50" charset="-128"/>
                          <a:cs typeface="Segoe UI" panose="020B0502040204020203" pitchFamily="34" charset="0"/>
                        </a:rPr>
                        <a:t>時間量の表現</a:t>
                      </a:r>
                    </a:p>
                  </a:txBody>
                  <a:tcPr anchor="ctr">
                    <a:lnL w="6350" cap="flat" cmpd="sng" algn="ctr">
                      <a:solidFill>
                        <a:schemeClr val="bg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tc vMerge="1">
                  <a:txBody>
                    <a:bodyPr/>
                    <a:lstStyle/>
                    <a:p>
                      <a:endParaRPr kumimoji="1" lang="ja-JP" altLang="en-US" sz="900" dirty="0">
                        <a:latin typeface="Noto Sans JP Light" panose="020B0200000000000000" pitchFamily="50" charset="-128"/>
                        <a:ea typeface="Noto Sans JP Light" panose="020B0200000000000000" pitchFamily="50" charset="-128"/>
                      </a:endParaRPr>
                    </a:p>
                  </a:txBody>
                  <a:tcPr anchor="ctr">
                    <a:lnL w="6350" cap="flat" cmpd="sng" algn="ctr">
                      <a:solidFill>
                        <a:schemeClr val="tx1">
                          <a:lumMod val="65000"/>
                          <a:lumOff val="35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50312510"/>
                  </a:ext>
                </a:extLst>
              </a:tr>
            </a:tbl>
          </a:graphicData>
        </a:graphic>
      </p:graphicFrame>
      <p:sp>
        <p:nvSpPr>
          <p:cNvPr id="39" name="テキスト ボックス 38">
            <a:extLst>
              <a:ext uri="{FF2B5EF4-FFF2-40B4-BE49-F238E27FC236}">
                <a16:creationId xmlns:a16="http://schemas.microsoft.com/office/drawing/2014/main" id="{DB7C0E47-DE40-207B-7994-33353E7CCC76}"/>
              </a:ext>
            </a:extLst>
          </p:cNvPr>
          <p:cNvSpPr txBox="1"/>
          <p:nvPr/>
        </p:nvSpPr>
        <p:spPr>
          <a:xfrm>
            <a:off x="3825634" y="6460788"/>
            <a:ext cx="2845988" cy="353815"/>
          </a:xfrm>
          <a:prstGeom prst="rect">
            <a:avLst/>
          </a:prstGeom>
          <a:noFill/>
        </p:spPr>
        <p:txBody>
          <a:bodyPr wrap="square" rtlCol="0">
            <a:spAutoFit/>
          </a:bodyPr>
          <a:lstStyle>
            <a:defPPr>
              <a:defRPr lang="en-US"/>
            </a:defPPr>
            <a:lvl1pPr algn="just">
              <a:lnSpc>
                <a:spcPct val="110000"/>
              </a:lnSpc>
              <a:defRPr kumimoji="1" sz="800">
                <a:solidFill>
                  <a:schemeClr val="accent6">
                    <a:lumMod val="50000"/>
                  </a:schemeClr>
                </a:solidFill>
                <a:latin typeface="Noto Serif JP Medium" panose="02020500000000000000" pitchFamily="18" charset="-128"/>
                <a:ea typeface="Noto Serif JP Medium" panose="02020500000000000000" pitchFamily="18" charset="-128"/>
              </a:defRPr>
            </a:lvl1pPr>
          </a:lstStyle>
          <a:p>
            <a:r>
              <a:rPr lang="ja-JP" altLang="en-US" dirty="0"/>
              <a:t>全日程のご参加が難しい場合は、補講レッスンでキャッチアップできますので、お気軽にご相談ください。</a:t>
            </a:r>
          </a:p>
        </p:txBody>
      </p:sp>
      <p:pic>
        <p:nvPicPr>
          <p:cNvPr id="41" name="グラフィックス 40" descr="バッジ: ハート 単色塗りつぶし">
            <a:extLst>
              <a:ext uri="{FF2B5EF4-FFF2-40B4-BE49-F238E27FC236}">
                <a16:creationId xmlns:a16="http://schemas.microsoft.com/office/drawing/2014/main" id="{9DF70DBE-DC9D-5E06-C642-86AF69EA03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42486" y="6491365"/>
            <a:ext cx="307584" cy="307584"/>
          </a:xfrm>
          <a:prstGeom prst="rect">
            <a:avLst/>
          </a:prstGeom>
        </p:spPr>
      </p:pic>
      <p:sp>
        <p:nvSpPr>
          <p:cNvPr id="44" name="テキスト ボックス 43">
            <a:extLst>
              <a:ext uri="{FF2B5EF4-FFF2-40B4-BE49-F238E27FC236}">
                <a16:creationId xmlns:a16="http://schemas.microsoft.com/office/drawing/2014/main" id="{2EE6D7C0-7A8D-146D-0279-D8B63AC8BD2D}"/>
              </a:ext>
            </a:extLst>
          </p:cNvPr>
          <p:cNvSpPr txBox="1"/>
          <p:nvPr/>
        </p:nvSpPr>
        <p:spPr>
          <a:xfrm>
            <a:off x="4337392" y="3493349"/>
            <a:ext cx="2334230" cy="307777"/>
          </a:xfrm>
          <a:prstGeom prst="rect">
            <a:avLst/>
          </a:prstGeom>
          <a:noFill/>
        </p:spPr>
        <p:txBody>
          <a:bodyPr wrap="squar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レッスン内容と開講日程</a:t>
            </a:r>
          </a:p>
        </p:txBody>
      </p:sp>
      <p:sp>
        <p:nvSpPr>
          <p:cNvPr id="53" name="正方形/長方形 52">
            <a:extLst>
              <a:ext uri="{FF2B5EF4-FFF2-40B4-BE49-F238E27FC236}">
                <a16:creationId xmlns:a16="http://schemas.microsoft.com/office/drawing/2014/main" id="{E1B53C1E-7C4B-0581-CD85-1553487F357F}"/>
              </a:ext>
            </a:extLst>
          </p:cNvPr>
          <p:cNvSpPr/>
          <p:nvPr/>
        </p:nvSpPr>
        <p:spPr>
          <a:xfrm>
            <a:off x="3466691" y="3524874"/>
            <a:ext cx="884329" cy="2488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2023</a:t>
            </a:r>
            <a:r>
              <a:rPr kumimoji="1" lang="ja-JP" altLang="en-US"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年 第</a:t>
            </a:r>
            <a:r>
              <a:rPr kumimoji="1" lang="en-US" altLang="ja-JP"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1</a:t>
            </a:r>
            <a:r>
              <a:rPr kumimoji="1" lang="ja-JP" altLang="en-US" sz="1000" b="1" dirty="0">
                <a:solidFill>
                  <a:schemeClr val="bg1"/>
                </a:solidFill>
                <a:latin typeface="Segoe UI Semibold" panose="020B0702040204020203" pitchFamily="34" charset="0"/>
                <a:ea typeface="Noto Sans JP" panose="020B0200000000000000" pitchFamily="50" charset="-128"/>
                <a:cs typeface="Segoe UI Semibold" panose="020B0702040204020203" pitchFamily="34" charset="0"/>
              </a:rPr>
              <a:t>期</a:t>
            </a:r>
          </a:p>
        </p:txBody>
      </p:sp>
      <p:grpSp>
        <p:nvGrpSpPr>
          <p:cNvPr id="56" name="グループ化 55">
            <a:extLst>
              <a:ext uri="{FF2B5EF4-FFF2-40B4-BE49-F238E27FC236}">
                <a16:creationId xmlns:a16="http://schemas.microsoft.com/office/drawing/2014/main" id="{0A29DC5E-3332-76BF-94D0-468B0B89B82B}"/>
              </a:ext>
            </a:extLst>
          </p:cNvPr>
          <p:cNvGrpSpPr/>
          <p:nvPr/>
        </p:nvGrpSpPr>
        <p:grpSpPr>
          <a:xfrm>
            <a:off x="57334" y="1654816"/>
            <a:ext cx="4401964" cy="1469421"/>
            <a:chOff x="105550" y="1536000"/>
            <a:chExt cx="3675568" cy="1469421"/>
          </a:xfrm>
        </p:grpSpPr>
        <p:sp>
          <p:nvSpPr>
            <p:cNvPr id="5" name="テキスト ボックス 4">
              <a:extLst>
                <a:ext uri="{FF2B5EF4-FFF2-40B4-BE49-F238E27FC236}">
                  <a16:creationId xmlns:a16="http://schemas.microsoft.com/office/drawing/2014/main" id="{E07B6E8F-D6B2-9D9D-4CC8-579BE90A732A}"/>
                </a:ext>
              </a:extLst>
            </p:cNvPr>
            <p:cNvSpPr txBox="1"/>
            <p:nvPr/>
          </p:nvSpPr>
          <p:spPr>
            <a:xfrm>
              <a:off x="105550" y="1536000"/>
              <a:ext cx="3672800" cy="1465081"/>
            </a:xfrm>
            <a:prstGeom prst="rect">
              <a:avLst/>
            </a:prstGeom>
            <a:noFill/>
          </p:spPr>
          <p:txBody>
            <a:bodyPr wrap="square" rtlCol="0">
              <a:spAutoFit/>
            </a:bodyPr>
            <a:lstStyle/>
            <a:p>
              <a:pPr>
                <a:lnSpc>
                  <a:spcPct val="110000"/>
                </a:lnSpc>
              </a:pPr>
              <a:r>
                <a:rPr kumimoji="1" lang="ja-JP" altLang="en-US" sz="4200" b="1" spc="-150" dirty="0">
                  <a:ln w="69850">
                    <a:solidFill>
                      <a:schemeClr val="bg1"/>
                    </a:solidFill>
                  </a:ln>
                  <a:solidFill>
                    <a:schemeClr val="accent6">
                      <a:lumMod val="50000"/>
                    </a:schemeClr>
                  </a:solidFill>
                  <a:latin typeface="Noto Sans JP Black" panose="020B0200000000000000" pitchFamily="50" charset="-128"/>
                  <a:ea typeface="Noto Sans JP Black" panose="020B0200000000000000" pitchFamily="50" charset="-128"/>
                </a:rPr>
                <a:t>中国語スタート</a:t>
              </a:r>
              <a:endParaRPr kumimoji="1" lang="en-US" altLang="ja-JP" sz="4200" b="1" spc="-150" dirty="0">
                <a:ln w="69850">
                  <a:solidFill>
                    <a:schemeClr val="bg1"/>
                  </a:solidFill>
                </a:ln>
                <a:solidFill>
                  <a:schemeClr val="accent6">
                    <a:lumMod val="50000"/>
                  </a:schemeClr>
                </a:solidFill>
                <a:latin typeface="Noto Sans JP Black" panose="020B0200000000000000" pitchFamily="50" charset="-128"/>
                <a:ea typeface="Noto Sans JP Black" panose="020B0200000000000000" pitchFamily="50" charset="-128"/>
              </a:endParaRPr>
            </a:p>
            <a:p>
              <a:pPr>
                <a:lnSpc>
                  <a:spcPct val="110000"/>
                </a:lnSpc>
              </a:pPr>
              <a:r>
                <a:rPr kumimoji="1" lang="ja-JP" altLang="en-US" sz="4200" b="1" spc="-150" dirty="0">
                  <a:ln w="69850">
                    <a:solidFill>
                      <a:schemeClr val="bg1"/>
                    </a:solidFill>
                  </a:ln>
                  <a:solidFill>
                    <a:schemeClr val="accent6">
                      <a:lumMod val="50000"/>
                    </a:schemeClr>
                  </a:solidFill>
                  <a:latin typeface="Noto Sans JP Black" panose="020B0200000000000000" pitchFamily="50" charset="-128"/>
                  <a:ea typeface="Noto Sans JP Black" panose="020B0200000000000000" pitchFamily="50" charset="-128"/>
                </a:rPr>
                <a:t>基礎セミナー</a:t>
              </a:r>
            </a:p>
          </p:txBody>
        </p:sp>
        <p:sp>
          <p:nvSpPr>
            <p:cNvPr id="55" name="テキスト ボックス 54">
              <a:extLst>
                <a:ext uri="{FF2B5EF4-FFF2-40B4-BE49-F238E27FC236}">
                  <a16:creationId xmlns:a16="http://schemas.microsoft.com/office/drawing/2014/main" id="{1A94B32E-746D-B076-87F0-4FBF12058D80}"/>
                </a:ext>
              </a:extLst>
            </p:cNvPr>
            <p:cNvSpPr txBox="1"/>
            <p:nvPr/>
          </p:nvSpPr>
          <p:spPr>
            <a:xfrm>
              <a:off x="108318" y="1540340"/>
              <a:ext cx="3672800" cy="1465081"/>
            </a:xfrm>
            <a:prstGeom prst="rect">
              <a:avLst/>
            </a:prstGeom>
            <a:noFill/>
          </p:spPr>
          <p:txBody>
            <a:bodyPr wrap="square" rtlCol="0">
              <a:spAutoFit/>
            </a:bodyPr>
            <a:lstStyle/>
            <a:p>
              <a:pPr>
                <a:lnSpc>
                  <a:spcPct val="110000"/>
                </a:lnSpc>
              </a:pPr>
              <a:r>
                <a:rPr kumimoji="1" lang="ja-JP" altLang="en-US" sz="4200" b="1" spc="-150" dirty="0">
                  <a:solidFill>
                    <a:schemeClr val="accent6">
                      <a:lumMod val="50000"/>
                    </a:schemeClr>
                  </a:solidFill>
                  <a:latin typeface="Noto Sans JP" panose="020B0200000000000000" pitchFamily="50" charset="-128"/>
                  <a:ea typeface="Noto Sans JP" panose="020B0200000000000000" pitchFamily="50" charset="-128"/>
                </a:rPr>
                <a:t>中国語スタート</a:t>
              </a:r>
              <a:endParaRPr kumimoji="1" lang="en-US" altLang="ja-JP" sz="4200" b="1" spc="-150" dirty="0">
                <a:solidFill>
                  <a:schemeClr val="accent6">
                    <a:lumMod val="50000"/>
                  </a:schemeClr>
                </a:solidFill>
                <a:latin typeface="Noto Sans JP" panose="020B0200000000000000" pitchFamily="50" charset="-128"/>
                <a:ea typeface="Noto Sans JP" panose="020B0200000000000000" pitchFamily="50" charset="-128"/>
              </a:endParaRPr>
            </a:p>
            <a:p>
              <a:pPr>
                <a:lnSpc>
                  <a:spcPct val="110000"/>
                </a:lnSpc>
              </a:pPr>
              <a:r>
                <a:rPr kumimoji="1" lang="ja-JP" altLang="en-US" sz="4200" b="1" spc="-150" dirty="0">
                  <a:solidFill>
                    <a:schemeClr val="accent6">
                      <a:lumMod val="50000"/>
                    </a:schemeClr>
                  </a:solidFill>
                  <a:latin typeface="Noto Sans JP" panose="020B0200000000000000" pitchFamily="50" charset="-128"/>
                  <a:ea typeface="Noto Sans JP" panose="020B0200000000000000" pitchFamily="50" charset="-128"/>
                </a:rPr>
                <a:t>基礎セミナー</a:t>
              </a:r>
            </a:p>
          </p:txBody>
        </p:sp>
      </p:grpSp>
      <p:grpSp>
        <p:nvGrpSpPr>
          <p:cNvPr id="75" name="グループ化 74">
            <a:extLst>
              <a:ext uri="{FF2B5EF4-FFF2-40B4-BE49-F238E27FC236}">
                <a16:creationId xmlns:a16="http://schemas.microsoft.com/office/drawing/2014/main" id="{527D743E-BF91-36FA-03F1-51F42379D053}"/>
              </a:ext>
            </a:extLst>
          </p:cNvPr>
          <p:cNvGrpSpPr/>
          <p:nvPr/>
        </p:nvGrpSpPr>
        <p:grpSpPr>
          <a:xfrm>
            <a:off x="3371038" y="6971795"/>
            <a:ext cx="3021056" cy="360669"/>
            <a:chOff x="3009235" y="7198602"/>
            <a:chExt cx="3021056" cy="360669"/>
          </a:xfrm>
        </p:grpSpPr>
        <p:sp>
          <p:nvSpPr>
            <p:cNvPr id="57" name="テキスト ボックス 56">
              <a:extLst>
                <a:ext uri="{FF2B5EF4-FFF2-40B4-BE49-F238E27FC236}">
                  <a16:creationId xmlns:a16="http://schemas.microsoft.com/office/drawing/2014/main" id="{C4572CDE-16CA-C487-4D41-EDE23682DF70}"/>
                </a:ext>
              </a:extLst>
            </p:cNvPr>
            <p:cNvSpPr txBox="1"/>
            <p:nvPr/>
          </p:nvSpPr>
          <p:spPr>
            <a:xfrm>
              <a:off x="3347912" y="7233622"/>
              <a:ext cx="2682379" cy="307777"/>
            </a:xfrm>
            <a:prstGeom prst="rect">
              <a:avLst/>
            </a:prstGeom>
            <a:noFill/>
          </p:spPr>
          <p:txBody>
            <a:bodyPr wrap="square" rtlCol="0">
              <a:spAutoFit/>
            </a:bodyPr>
            <a:lstStyle>
              <a:defPPr>
                <a:defRPr lang="en-US"/>
              </a:defPPr>
              <a:lvl1pPr>
                <a:defRPr kumimoji="1" sz="16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1400" dirty="0"/>
                <a:t>基礎セミナーを修了したら</a:t>
              </a:r>
              <a:r>
                <a:rPr lang="en-US" altLang="ja-JP" sz="1400" dirty="0"/>
                <a:t>…</a:t>
              </a:r>
              <a:endParaRPr lang="ja-JP" altLang="en-US" sz="1400" dirty="0"/>
            </a:p>
          </p:txBody>
        </p:sp>
        <p:pic>
          <p:nvPicPr>
            <p:cNvPr id="66" name="グラフィックス 65" descr="山形の矢印 単色塗りつぶし">
              <a:extLst>
                <a:ext uri="{FF2B5EF4-FFF2-40B4-BE49-F238E27FC236}">
                  <a16:creationId xmlns:a16="http://schemas.microsoft.com/office/drawing/2014/main" id="{0160061B-21E7-648B-E12F-275D730CF1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09235" y="7198602"/>
              <a:ext cx="360669" cy="360669"/>
            </a:xfrm>
            <a:prstGeom prst="rect">
              <a:avLst/>
            </a:prstGeom>
          </p:spPr>
        </p:pic>
      </p:grpSp>
      <p:grpSp>
        <p:nvGrpSpPr>
          <p:cNvPr id="69" name="グループ化 68">
            <a:extLst>
              <a:ext uri="{FF2B5EF4-FFF2-40B4-BE49-F238E27FC236}">
                <a16:creationId xmlns:a16="http://schemas.microsoft.com/office/drawing/2014/main" id="{2CB42536-3A24-E701-59EB-E5630C9D2948}"/>
              </a:ext>
            </a:extLst>
          </p:cNvPr>
          <p:cNvGrpSpPr/>
          <p:nvPr/>
        </p:nvGrpSpPr>
        <p:grpSpPr>
          <a:xfrm>
            <a:off x="3950896" y="1493379"/>
            <a:ext cx="2877711" cy="1911198"/>
            <a:chOff x="3864402" y="1426866"/>
            <a:chExt cx="2877711" cy="1911198"/>
          </a:xfrm>
        </p:grpSpPr>
        <p:sp>
          <p:nvSpPr>
            <p:cNvPr id="3" name="テキスト ボックス 2">
              <a:extLst>
                <a:ext uri="{FF2B5EF4-FFF2-40B4-BE49-F238E27FC236}">
                  <a16:creationId xmlns:a16="http://schemas.microsoft.com/office/drawing/2014/main" id="{4774270F-4957-DA73-36B2-B13A22E07BF1}"/>
                </a:ext>
              </a:extLst>
            </p:cNvPr>
            <p:cNvSpPr txBox="1"/>
            <p:nvPr/>
          </p:nvSpPr>
          <p:spPr>
            <a:xfrm>
              <a:off x="4095396" y="2753289"/>
              <a:ext cx="2024913" cy="584775"/>
            </a:xfrm>
            <a:prstGeom prst="rect">
              <a:avLst/>
            </a:prstGeom>
            <a:noFill/>
          </p:spPr>
          <p:txBody>
            <a:bodyPr wrap="none" rtlCol="0">
              <a:spAutoFit/>
            </a:bodyPr>
            <a:lstStyle/>
            <a:p>
              <a:r>
                <a:rPr kumimoji="1" lang="en-US" altLang="ja-JP" sz="3200" dirty="0">
                  <a:solidFill>
                    <a:srgbClr val="C00000"/>
                  </a:solidFill>
                  <a:latin typeface="Segoe UI Semibold" panose="020B0702040204020203" pitchFamily="34" charset="0"/>
                  <a:ea typeface="Noto Sans JP SemiBold" panose="020B0200000000000000" pitchFamily="50" charset="-128"/>
                  <a:cs typeface="Segoe UI Semibold" panose="020B0702040204020203" pitchFamily="34" charset="0"/>
                </a:rPr>
                <a:t>1</a:t>
              </a:r>
              <a:r>
                <a:rPr kumimoji="1" lang="ja-JP" altLang="en-US" sz="2400" dirty="0">
                  <a:solidFill>
                    <a:srgbClr val="C00000"/>
                  </a:solidFill>
                  <a:latin typeface="Noto Sans JP SemiBold" panose="020B0200000000000000" pitchFamily="50" charset="-128"/>
                  <a:ea typeface="Noto Sans JP SemiBold" panose="020B0200000000000000" pitchFamily="50" charset="-128"/>
                  <a:cs typeface="Segoe UI Semibold" panose="020B0702040204020203" pitchFamily="34" charset="0"/>
                </a:rPr>
                <a:t>カ月</a:t>
              </a:r>
              <a:r>
                <a:rPr kumimoji="1" lang="ja-JP" altLang="en-US" sz="2400" dirty="0">
                  <a:solidFill>
                    <a:schemeClr val="accent6">
                      <a:lumMod val="50000"/>
                    </a:schemeClr>
                  </a:solidFill>
                  <a:latin typeface="Noto Sans JP SemiBold" panose="020B0200000000000000" pitchFamily="50" charset="-128"/>
                  <a:ea typeface="Noto Sans JP SemiBold" panose="020B0200000000000000" pitchFamily="50" charset="-128"/>
                  <a:cs typeface="Segoe UI Semibold" panose="020B0702040204020203" pitchFamily="34" charset="0"/>
                </a:rPr>
                <a:t>・</a:t>
              </a:r>
              <a:r>
                <a:rPr kumimoji="1" lang="en-US" altLang="ja-JP" sz="3200" dirty="0">
                  <a:solidFill>
                    <a:srgbClr val="C00000"/>
                  </a:solidFill>
                  <a:latin typeface="Segoe UI Semibold" panose="020B0702040204020203" pitchFamily="34" charset="0"/>
                  <a:ea typeface="Noto Sans JP SemiBold" panose="020B0200000000000000" pitchFamily="50" charset="-128"/>
                  <a:cs typeface="Segoe UI Semibold" panose="020B0702040204020203" pitchFamily="34" charset="0"/>
                </a:rPr>
                <a:t>10</a:t>
              </a:r>
              <a:r>
                <a:rPr kumimoji="1" lang="ja-JP" altLang="en-US" sz="2400" dirty="0">
                  <a:solidFill>
                    <a:srgbClr val="C00000"/>
                  </a:solidFill>
                  <a:latin typeface="Noto Sans JP SemiBold" panose="020B0200000000000000" pitchFamily="50" charset="-128"/>
                  <a:ea typeface="Noto Sans JP SemiBold" panose="020B0200000000000000" pitchFamily="50" charset="-128"/>
                  <a:cs typeface="Segoe UI Semibold" panose="020B0702040204020203" pitchFamily="34" charset="0"/>
                </a:rPr>
                <a:t>回</a:t>
              </a:r>
              <a:endParaRPr kumimoji="1" lang="ja-JP" altLang="en-US" sz="3200" dirty="0">
                <a:solidFill>
                  <a:srgbClr val="C00000"/>
                </a:solidFill>
                <a:latin typeface="Noto Sans JP SemiBold" panose="020B0200000000000000" pitchFamily="50" charset="-128"/>
                <a:ea typeface="Noto Sans JP SemiBold" panose="020B0200000000000000" pitchFamily="50" charset="-128"/>
                <a:cs typeface="Segoe UI Semibold" panose="020B0702040204020203" pitchFamily="34" charset="0"/>
              </a:endParaRPr>
            </a:p>
          </p:txBody>
        </p:sp>
        <p:grpSp>
          <p:nvGrpSpPr>
            <p:cNvPr id="24" name="グループ化 23">
              <a:extLst>
                <a:ext uri="{FF2B5EF4-FFF2-40B4-BE49-F238E27FC236}">
                  <a16:creationId xmlns:a16="http://schemas.microsoft.com/office/drawing/2014/main" id="{25A73F57-DE60-FF84-9A73-CA8EFB27F8BC}"/>
                </a:ext>
              </a:extLst>
            </p:cNvPr>
            <p:cNvGrpSpPr/>
            <p:nvPr/>
          </p:nvGrpSpPr>
          <p:grpSpPr>
            <a:xfrm>
              <a:off x="3985432" y="1796839"/>
              <a:ext cx="2685351" cy="923330"/>
              <a:chOff x="375754" y="2530953"/>
              <a:chExt cx="2685351" cy="923330"/>
            </a:xfrm>
          </p:grpSpPr>
          <p:sp>
            <p:nvSpPr>
              <p:cNvPr id="10" name="テキスト ボックス 9">
                <a:extLst>
                  <a:ext uri="{FF2B5EF4-FFF2-40B4-BE49-F238E27FC236}">
                    <a16:creationId xmlns:a16="http://schemas.microsoft.com/office/drawing/2014/main" id="{7C0B53C6-9C7E-4DDD-F693-9E58DA6237DE}"/>
                  </a:ext>
                </a:extLst>
              </p:cNvPr>
              <p:cNvSpPr txBox="1"/>
              <p:nvPr/>
            </p:nvSpPr>
            <p:spPr>
              <a:xfrm>
                <a:off x="375754" y="2530953"/>
                <a:ext cx="2685351" cy="923330"/>
              </a:xfrm>
              <a:prstGeom prst="rect">
                <a:avLst/>
              </a:prstGeom>
              <a:noFill/>
            </p:spPr>
            <p:txBody>
              <a:bodyPr wrap="none" rtlCol="0">
                <a:spAutoFit/>
              </a:bodyPr>
              <a:lstStyle/>
              <a:p>
                <a:r>
                  <a:rPr kumimoji="1" lang="en-US" altLang="ja-JP" sz="5400" b="1" dirty="0">
                    <a:solidFill>
                      <a:srgbClr val="C00000"/>
                    </a:solidFill>
                    <a:latin typeface="Segoe UI Semibold" panose="020B0702040204020203" pitchFamily="34" charset="0"/>
                    <a:ea typeface="メイリオ" panose="020B0604030504040204" pitchFamily="50" charset="-128"/>
                    <a:cs typeface="Segoe UI Semibold" panose="020B0702040204020203" pitchFamily="34" charset="0"/>
                  </a:rPr>
                  <a:t>22,220</a:t>
                </a:r>
                <a:r>
                  <a:rPr kumimoji="1" lang="ja-JP" altLang="en-US" sz="2800" b="1" dirty="0">
                    <a:solidFill>
                      <a:srgbClr val="C00000"/>
                    </a:solidFill>
                    <a:latin typeface="Noto Sans JP Black" panose="020B0200000000000000" pitchFamily="50" charset="-128"/>
                    <a:ea typeface="Noto Sans JP Black" panose="020B0200000000000000" pitchFamily="50" charset="-128"/>
                    <a:cs typeface="Segoe UI Semibold" panose="020B0702040204020203" pitchFamily="34" charset="0"/>
                  </a:rPr>
                  <a:t>円</a:t>
                </a:r>
                <a:endParaRPr kumimoji="1" lang="ja-JP" altLang="en-US" sz="4800" b="1" dirty="0">
                  <a:solidFill>
                    <a:srgbClr val="C00000"/>
                  </a:solidFill>
                  <a:latin typeface="Noto Sans JP Black" panose="020B0200000000000000" pitchFamily="50" charset="-128"/>
                  <a:ea typeface="Noto Sans JP Black" panose="020B0200000000000000" pitchFamily="50" charset="-128"/>
                  <a:cs typeface="Segoe UI Semibold" panose="020B0702040204020203" pitchFamily="34" charset="0"/>
                </a:endParaRPr>
              </a:p>
            </p:txBody>
          </p:sp>
          <p:sp>
            <p:nvSpPr>
              <p:cNvPr id="23" name="テキスト ボックス 22">
                <a:extLst>
                  <a:ext uri="{FF2B5EF4-FFF2-40B4-BE49-F238E27FC236}">
                    <a16:creationId xmlns:a16="http://schemas.microsoft.com/office/drawing/2014/main" id="{F2482C09-F08D-C16C-B359-64DD11823BE4}"/>
                  </a:ext>
                </a:extLst>
              </p:cNvPr>
              <p:cNvSpPr txBox="1"/>
              <p:nvPr/>
            </p:nvSpPr>
            <p:spPr>
              <a:xfrm>
                <a:off x="2489833" y="2716945"/>
                <a:ext cx="453970" cy="253916"/>
              </a:xfrm>
              <a:prstGeom prst="rect">
                <a:avLst/>
              </a:prstGeom>
              <a:noFill/>
            </p:spPr>
            <p:txBody>
              <a:bodyPr wrap="none" rtlCol="0">
                <a:spAutoFit/>
              </a:bodyPr>
              <a:lstStyle/>
              <a:p>
                <a:r>
                  <a:rPr kumimoji="1" lang="ja-JP" altLang="en-US" sz="1050" dirty="0">
                    <a:solidFill>
                      <a:srgbClr val="C00000"/>
                    </a:solidFill>
                    <a:latin typeface="Noto Sans JP" panose="020B0200000000000000" pitchFamily="50" charset="-128"/>
                    <a:ea typeface="Noto Sans JP" panose="020B0200000000000000" pitchFamily="50" charset="-128"/>
                  </a:rPr>
                  <a:t>税込</a:t>
                </a:r>
              </a:p>
            </p:txBody>
          </p:sp>
        </p:grpSp>
        <p:grpSp>
          <p:nvGrpSpPr>
            <p:cNvPr id="36" name="グループ化 35">
              <a:extLst>
                <a:ext uri="{FF2B5EF4-FFF2-40B4-BE49-F238E27FC236}">
                  <a16:creationId xmlns:a16="http://schemas.microsoft.com/office/drawing/2014/main" id="{03A3D3DD-ADBB-6322-F87B-79FA9A0E0D8B}"/>
                </a:ext>
              </a:extLst>
            </p:cNvPr>
            <p:cNvGrpSpPr/>
            <p:nvPr/>
          </p:nvGrpSpPr>
          <p:grpSpPr>
            <a:xfrm>
              <a:off x="3864402" y="1426866"/>
              <a:ext cx="2877711" cy="430887"/>
              <a:chOff x="6858000" y="1072527"/>
              <a:chExt cx="2877711" cy="430887"/>
            </a:xfrm>
          </p:grpSpPr>
          <p:sp>
            <p:nvSpPr>
              <p:cNvPr id="26" name="テキスト ボックス 25">
                <a:extLst>
                  <a:ext uri="{FF2B5EF4-FFF2-40B4-BE49-F238E27FC236}">
                    <a16:creationId xmlns:a16="http://schemas.microsoft.com/office/drawing/2014/main" id="{813DB132-2BC1-2A82-1895-E78AF7D99677}"/>
                  </a:ext>
                </a:extLst>
              </p:cNvPr>
              <p:cNvSpPr txBox="1"/>
              <p:nvPr/>
            </p:nvSpPr>
            <p:spPr>
              <a:xfrm>
                <a:off x="6858000" y="1072527"/>
                <a:ext cx="2877711" cy="430887"/>
              </a:xfrm>
              <a:prstGeom prst="rect">
                <a:avLst/>
              </a:prstGeom>
              <a:noFill/>
            </p:spPr>
            <p:txBody>
              <a:bodyPr wrap="none" rtlCol="0">
                <a:spAutoFit/>
              </a:bodyPr>
              <a:lstStyle/>
              <a:p>
                <a:pPr algn="ctr"/>
                <a:r>
                  <a:rPr kumimoji="1" lang="ja-JP" altLang="en-US" sz="1100" spc="300" dirty="0">
                    <a:solidFill>
                      <a:schemeClr val="accent6">
                        <a:lumMod val="50000"/>
                      </a:schemeClr>
                    </a:solidFill>
                    <a:latin typeface="Noto Serif JP SemiBold" panose="02020600000000000000" pitchFamily="18" charset="-128"/>
                    <a:ea typeface="Noto Serif JP SemiBold" panose="02020600000000000000" pitchFamily="18" charset="-128"/>
                  </a:rPr>
                  <a:t>中国語学習初心者の方向けの</a:t>
                </a:r>
                <a:endParaRPr kumimoji="1" lang="en-US" altLang="ja-JP" sz="1100" spc="300" dirty="0">
                  <a:solidFill>
                    <a:schemeClr val="accent6">
                      <a:lumMod val="50000"/>
                    </a:schemeClr>
                  </a:solidFill>
                  <a:latin typeface="Noto Serif JP SemiBold" panose="02020600000000000000" pitchFamily="18" charset="-128"/>
                  <a:ea typeface="Noto Serif JP SemiBold" panose="02020600000000000000" pitchFamily="18" charset="-128"/>
                </a:endParaRPr>
              </a:p>
              <a:p>
                <a:pPr algn="ctr"/>
                <a:r>
                  <a:rPr kumimoji="1" lang="ja-JP" altLang="en-US" sz="1100" spc="300" dirty="0">
                    <a:solidFill>
                      <a:schemeClr val="accent6">
                        <a:lumMod val="50000"/>
                      </a:schemeClr>
                    </a:solidFill>
                    <a:latin typeface="Noto Serif JP SemiBold" panose="02020600000000000000" pitchFamily="18" charset="-128"/>
                    <a:ea typeface="Noto Serif JP SemiBold" panose="02020600000000000000" pitchFamily="18" charset="-128"/>
                  </a:rPr>
                  <a:t>特別優待グループレッスンコース</a:t>
                </a:r>
              </a:p>
            </p:txBody>
          </p:sp>
          <p:cxnSp>
            <p:nvCxnSpPr>
              <p:cNvPr id="20" name="直線コネクタ 19">
                <a:extLst>
                  <a:ext uri="{FF2B5EF4-FFF2-40B4-BE49-F238E27FC236}">
                    <a16:creationId xmlns:a16="http://schemas.microsoft.com/office/drawing/2014/main" id="{8F72DE44-FD52-6CC1-6FCD-8343E8E00185}"/>
                  </a:ext>
                </a:extLst>
              </p:cNvPr>
              <p:cNvCxnSpPr>
                <a:cxnSpLocks/>
              </p:cNvCxnSpPr>
              <p:nvPr/>
            </p:nvCxnSpPr>
            <p:spPr>
              <a:xfrm>
                <a:off x="6970520" y="1072527"/>
                <a:ext cx="2653646"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09A34D6-4042-81BC-48A6-58463E1F1183}"/>
                  </a:ext>
                </a:extLst>
              </p:cNvPr>
              <p:cNvCxnSpPr>
                <a:cxnSpLocks/>
              </p:cNvCxnSpPr>
              <p:nvPr/>
            </p:nvCxnSpPr>
            <p:spPr>
              <a:xfrm>
                <a:off x="6970520" y="1477021"/>
                <a:ext cx="265390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3" name="グループ化 82">
            <a:extLst>
              <a:ext uri="{FF2B5EF4-FFF2-40B4-BE49-F238E27FC236}">
                <a16:creationId xmlns:a16="http://schemas.microsoft.com/office/drawing/2014/main" id="{915CE748-CF6A-77E2-D1D2-5716AD02B2DE}"/>
              </a:ext>
            </a:extLst>
          </p:cNvPr>
          <p:cNvGrpSpPr/>
          <p:nvPr/>
        </p:nvGrpSpPr>
        <p:grpSpPr>
          <a:xfrm>
            <a:off x="3342462" y="7592088"/>
            <a:ext cx="1775565" cy="1374109"/>
            <a:chOff x="3083605" y="7858059"/>
            <a:chExt cx="1775565" cy="1374109"/>
          </a:xfrm>
        </p:grpSpPr>
        <p:sp>
          <p:nvSpPr>
            <p:cNvPr id="77" name="正方形/長方形 76">
              <a:extLst>
                <a:ext uri="{FF2B5EF4-FFF2-40B4-BE49-F238E27FC236}">
                  <a16:creationId xmlns:a16="http://schemas.microsoft.com/office/drawing/2014/main" id="{8B0ECB44-D0E4-54FF-C62E-57AB34C755A1}"/>
                </a:ext>
              </a:extLst>
            </p:cNvPr>
            <p:cNvSpPr/>
            <p:nvPr/>
          </p:nvSpPr>
          <p:spPr>
            <a:xfrm>
              <a:off x="3138622" y="7858059"/>
              <a:ext cx="1568822" cy="13741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F967459E-997C-65D8-8C6A-76BA92E2C383}"/>
                </a:ext>
              </a:extLst>
            </p:cNvPr>
            <p:cNvGrpSpPr/>
            <p:nvPr/>
          </p:nvGrpSpPr>
          <p:grpSpPr>
            <a:xfrm>
              <a:off x="3083605" y="7860653"/>
              <a:ext cx="1775565" cy="1358158"/>
              <a:chOff x="3223489" y="7752407"/>
              <a:chExt cx="1775565" cy="1358158"/>
            </a:xfrm>
          </p:grpSpPr>
          <p:pic>
            <p:nvPicPr>
              <p:cNvPr id="59" name="グラフィックス 58" descr="会議 単色塗りつぶし">
                <a:extLst>
                  <a:ext uri="{FF2B5EF4-FFF2-40B4-BE49-F238E27FC236}">
                    <a16:creationId xmlns:a16="http://schemas.microsoft.com/office/drawing/2014/main" id="{482ECEBE-CC3D-4C39-4A7C-513ACF7640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48266" y="7752407"/>
                <a:ext cx="360669" cy="360669"/>
              </a:xfrm>
              <a:prstGeom prst="rect">
                <a:avLst/>
              </a:prstGeom>
            </p:spPr>
          </p:pic>
          <p:sp>
            <p:nvSpPr>
              <p:cNvPr id="45" name="テキスト ボックス 44">
                <a:extLst>
                  <a:ext uri="{FF2B5EF4-FFF2-40B4-BE49-F238E27FC236}">
                    <a16:creationId xmlns:a16="http://schemas.microsoft.com/office/drawing/2014/main" id="{A7794E95-73B0-AFD4-B124-7E48F135F707}"/>
                  </a:ext>
                </a:extLst>
              </p:cNvPr>
              <p:cNvSpPr txBox="1"/>
              <p:nvPr/>
            </p:nvSpPr>
            <p:spPr>
              <a:xfrm>
                <a:off x="3670242" y="7820880"/>
                <a:ext cx="984906" cy="230832"/>
              </a:xfrm>
              <a:prstGeom prst="rect">
                <a:avLst/>
              </a:prstGeom>
              <a:noFill/>
            </p:spPr>
            <p:txBody>
              <a:bodyPr wrap="square" rtlCol="0">
                <a:spAutoFit/>
              </a:bodyPr>
              <a:lstStyle>
                <a:defPPr>
                  <a:defRPr lang="en-US"/>
                </a:defPPr>
                <a:lvl1pPr>
                  <a:defRPr kumimoji="1" sz="14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900" dirty="0"/>
                  <a:t>グループで継続</a:t>
                </a:r>
              </a:p>
            </p:txBody>
          </p:sp>
          <p:sp>
            <p:nvSpPr>
              <p:cNvPr id="47" name="テキスト ボックス 46">
                <a:extLst>
                  <a:ext uri="{FF2B5EF4-FFF2-40B4-BE49-F238E27FC236}">
                    <a16:creationId xmlns:a16="http://schemas.microsoft.com/office/drawing/2014/main" id="{67A116BD-2870-7955-47BC-0968C6251769}"/>
                  </a:ext>
                </a:extLst>
              </p:cNvPr>
              <p:cNvSpPr txBox="1"/>
              <p:nvPr/>
            </p:nvSpPr>
            <p:spPr>
              <a:xfrm>
                <a:off x="3223489" y="8064125"/>
                <a:ext cx="1775565" cy="1046440"/>
              </a:xfrm>
              <a:prstGeom prst="rect">
                <a:avLst/>
              </a:prstGeom>
              <a:noFill/>
            </p:spPr>
            <p:txBody>
              <a:bodyPr wrap="square" rtlCol="0">
                <a:spAutoFit/>
              </a:bodyPr>
              <a:lstStyle>
                <a:defPPr>
                  <a:defRPr lang="en-US"/>
                </a:defPPr>
                <a:lvl1pPr>
                  <a:defRPr kumimoji="1" sz="9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●クラス　　│初級レベル１</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●受講開始日│来年１月から </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＊先着</a:t>
                </a:r>
                <a:r>
                  <a:rPr lang="en-US" altLang="ja-JP" sz="500" b="0" dirty="0">
                    <a:latin typeface="Segoe UI" panose="020B0502040204020203" pitchFamily="34" charset="0"/>
                    <a:ea typeface="Noto Sans JP" panose="020B0200000000000000" pitchFamily="50" charset="-128"/>
                    <a:cs typeface="Segoe UI" panose="020B0502040204020203" pitchFamily="34" charset="0"/>
                  </a:rPr>
                  <a:t>3</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名様まで</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a:t>
                </a:r>
                <a:r>
                  <a:rPr lang="ja-JP" altLang="en-US" sz="600" b="0">
                    <a:latin typeface="Segoe UI" panose="020B0502040204020203" pitchFamily="34" charset="0"/>
                    <a:ea typeface="Noto Sans JP" panose="020B0200000000000000" pitchFamily="50" charset="-128"/>
                    <a:cs typeface="Segoe UI" panose="020B0502040204020203" pitchFamily="34" charset="0"/>
                  </a:rPr>
                  <a:t>時間　│未定</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●受講コース│月謝制・半年・</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年</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●受講料　　│月額</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10,560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a:t>
                </a:r>
                <a:r>
                  <a:rPr lang="en-US" altLang="ja-JP" sz="500" b="0" dirty="0">
                    <a:latin typeface="Segoe UI" panose="020B0502040204020203" pitchFamily="34" charset="0"/>
                    <a:ea typeface="Noto Sans JP" panose="020B0200000000000000" pitchFamily="50" charset="-128"/>
                    <a:cs typeface="Segoe UI" panose="020B0502040204020203" pitchFamily="34" charset="0"/>
                  </a:rPr>
                  <a:t>1</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年コース</a:t>
                </a:r>
                <a:endParaRPr lang="en-US" altLang="ja-JP" sz="5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●教材費　　│</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2,970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＊テキスト・</a:t>
                </a:r>
                <a:r>
                  <a:rPr lang="en-US" altLang="ja-JP" sz="500" b="0" dirty="0">
                    <a:latin typeface="Segoe UI" panose="020B0502040204020203" pitchFamily="34" charset="0"/>
                    <a:ea typeface="Noto Sans JP" panose="020B0200000000000000" pitchFamily="50" charset="-128"/>
                    <a:cs typeface="Segoe UI" panose="020B0502040204020203" pitchFamily="34" charset="0"/>
                  </a:rPr>
                  <a:t>CD1</a:t>
                </a:r>
                <a:r>
                  <a:rPr lang="ja-JP" altLang="en-US" sz="500" b="0" dirty="0">
                    <a:latin typeface="Segoe UI" panose="020B0502040204020203" pitchFamily="34" charset="0"/>
                    <a:ea typeface="Noto Sans JP" panose="020B0200000000000000" pitchFamily="50" charset="-128"/>
                    <a:cs typeface="Segoe UI" panose="020B0502040204020203" pitchFamily="34" charset="0"/>
                  </a:rPr>
                  <a:t>枚付き</a:t>
                </a:r>
                <a:endParaRPr lang="en-US" altLang="ja-JP" sz="5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●システム管理費│</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660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円／月</a:t>
                </a:r>
              </a:p>
            </p:txBody>
          </p:sp>
        </p:grpSp>
      </p:grpSp>
      <p:grpSp>
        <p:nvGrpSpPr>
          <p:cNvPr id="84" name="グループ化 83">
            <a:extLst>
              <a:ext uri="{FF2B5EF4-FFF2-40B4-BE49-F238E27FC236}">
                <a16:creationId xmlns:a16="http://schemas.microsoft.com/office/drawing/2014/main" id="{E2B8693C-3028-F7C5-DFB2-B8696397EB91}"/>
              </a:ext>
            </a:extLst>
          </p:cNvPr>
          <p:cNvGrpSpPr/>
          <p:nvPr/>
        </p:nvGrpSpPr>
        <p:grpSpPr>
          <a:xfrm>
            <a:off x="5070220" y="7594864"/>
            <a:ext cx="1669368" cy="1371333"/>
            <a:chOff x="4895507" y="7858059"/>
            <a:chExt cx="1688448" cy="1371333"/>
          </a:xfrm>
        </p:grpSpPr>
        <p:sp>
          <p:nvSpPr>
            <p:cNvPr id="82" name="正方形/長方形 81">
              <a:extLst>
                <a:ext uri="{FF2B5EF4-FFF2-40B4-BE49-F238E27FC236}">
                  <a16:creationId xmlns:a16="http://schemas.microsoft.com/office/drawing/2014/main" id="{101512CD-0BB2-2DB0-9699-06BB319F18A1}"/>
                </a:ext>
              </a:extLst>
            </p:cNvPr>
            <p:cNvSpPr/>
            <p:nvPr/>
          </p:nvSpPr>
          <p:spPr>
            <a:xfrm>
              <a:off x="4928398" y="7858059"/>
              <a:ext cx="1596994" cy="13713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a:extLst>
                <a:ext uri="{FF2B5EF4-FFF2-40B4-BE49-F238E27FC236}">
                  <a16:creationId xmlns:a16="http://schemas.microsoft.com/office/drawing/2014/main" id="{F366A943-E977-6235-5024-83E6F33261CF}"/>
                </a:ext>
              </a:extLst>
            </p:cNvPr>
            <p:cNvGrpSpPr/>
            <p:nvPr/>
          </p:nvGrpSpPr>
          <p:grpSpPr>
            <a:xfrm>
              <a:off x="4895507" y="7858059"/>
              <a:ext cx="1688448" cy="1329983"/>
              <a:chOff x="4982889" y="7757569"/>
              <a:chExt cx="1688448" cy="1329983"/>
            </a:xfrm>
          </p:grpSpPr>
          <p:pic>
            <p:nvPicPr>
              <p:cNvPr id="61" name="グラフィックス 60" descr="役員室 単色塗りつぶし">
                <a:extLst>
                  <a:ext uri="{FF2B5EF4-FFF2-40B4-BE49-F238E27FC236}">
                    <a16:creationId xmlns:a16="http://schemas.microsoft.com/office/drawing/2014/main" id="{CA0AE412-6E01-32C2-562D-13AF3CFE55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75388" y="7757569"/>
                <a:ext cx="373334" cy="373334"/>
              </a:xfrm>
              <a:prstGeom prst="rect">
                <a:avLst/>
              </a:prstGeom>
            </p:spPr>
          </p:pic>
          <p:sp>
            <p:nvSpPr>
              <p:cNvPr id="46" name="テキスト ボックス 45">
                <a:extLst>
                  <a:ext uri="{FF2B5EF4-FFF2-40B4-BE49-F238E27FC236}">
                    <a16:creationId xmlns:a16="http://schemas.microsoft.com/office/drawing/2014/main" id="{A25307D5-635F-183B-EE7C-4716A3F286C7}"/>
                  </a:ext>
                </a:extLst>
              </p:cNvPr>
              <p:cNvSpPr txBox="1"/>
              <p:nvPr/>
            </p:nvSpPr>
            <p:spPr>
              <a:xfrm>
                <a:off x="5385593" y="7828821"/>
                <a:ext cx="1229092" cy="230832"/>
              </a:xfrm>
              <a:prstGeom prst="rect">
                <a:avLst/>
              </a:prstGeom>
              <a:noFill/>
            </p:spPr>
            <p:txBody>
              <a:bodyPr wrap="square" rtlCol="0">
                <a:spAutoFit/>
              </a:bodyPr>
              <a:lstStyle>
                <a:defPPr>
                  <a:defRPr lang="en-US"/>
                </a:defPPr>
                <a:lvl1pPr>
                  <a:defRPr kumimoji="1" sz="14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ja-JP" altLang="en-US" sz="900" dirty="0"/>
                  <a:t>マンツーマンで継続</a:t>
                </a:r>
              </a:p>
            </p:txBody>
          </p:sp>
          <p:sp>
            <p:nvSpPr>
              <p:cNvPr id="48" name="テキスト ボックス 47">
                <a:extLst>
                  <a:ext uri="{FF2B5EF4-FFF2-40B4-BE49-F238E27FC236}">
                    <a16:creationId xmlns:a16="http://schemas.microsoft.com/office/drawing/2014/main" id="{AD222358-40A9-C6FD-E035-5AEE04D5F1E7}"/>
                  </a:ext>
                </a:extLst>
              </p:cNvPr>
              <p:cNvSpPr txBox="1"/>
              <p:nvPr/>
            </p:nvSpPr>
            <p:spPr>
              <a:xfrm>
                <a:off x="4982889" y="8118056"/>
                <a:ext cx="1688448" cy="969496"/>
              </a:xfrm>
              <a:prstGeom prst="rect">
                <a:avLst/>
              </a:prstGeom>
              <a:noFill/>
            </p:spPr>
            <p:txBody>
              <a:bodyPr wrap="square" rtlCol="0">
                <a:spAutoFit/>
              </a:bodyPr>
              <a:lstStyle>
                <a:defPPr>
                  <a:defRPr lang="en-US"/>
                </a:defPPr>
                <a:lvl1pPr>
                  <a:defRPr kumimoji="1" sz="9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●受講時間　│平日</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10:00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22:00</a:t>
                </a:r>
              </a:p>
              <a:p>
                <a:pPr>
                  <a:spcBef>
                    <a:spcPts val="1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　　　　　　│土日</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10:00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19:00</a:t>
                </a: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●受講コース│固定予約制・自由予約制</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●受講料　　│コース等により異なります。</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●使用教材　│目的・レベル別に教材を</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1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　　　　　　　ご用意いたします。</a:t>
                </a:r>
                <a:endParaRPr lang="en-US" altLang="ja-JP" sz="600" b="0" dirty="0">
                  <a:latin typeface="Segoe UI" panose="020B0502040204020203" pitchFamily="34" charset="0"/>
                  <a:ea typeface="Noto Sans JP" panose="020B0200000000000000" pitchFamily="50" charset="-128"/>
                  <a:cs typeface="Segoe UI" panose="020B0502040204020203" pitchFamily="34" charset="0"/>
                </a:endParaRPr>
              </a:p>
              <a:p>
                <a:pPr>
                  <a:spcBef>
                    <a:spcPts val="400"/>
                  </a:spcBef>
                </a:pPr>
                <a:r>
                  <a:rPr lang="ja-JP" altLang="en-US" sz="600" b="0" dirty="0">
                    <a:latin typeface="Segoe UI" panose="020B0502040204020203" pitchFamily="34" charset="0"/>
                    <a:ea typeface="Noto Sans JP" panose="020B0200000000000000" pitchFamily="50" charset="-128"/>
                    <a:cs typeface="Segoe UI" panose="020B0502040204020203" pitchFamily="34" charset="0"/>
                  </a:rPr>
                  <a:t>●システム管理費│</a:t>
                </a:r>
                <a:r>
                  <a:rPr lang="en-US" altLang="ja-JP" sz="600" b="0" dirty="0">
                    <a:latin typeface="Segoe UI" panose="020B0502040204020203" pitchFamily="34" charset="0"/>
                    <a:ea typeface="Noto Sans JP" panose="020B0200000000000000" pitchFamily="50" charset="-128"/>
                    <a:cs typeface="Segoe UI" panose="020B0502040204020203" pitchFamily="34" charset="0"/>
                  </a:rPr>
                  <a:t>660</a:t>
                </a:r>
                <a:r>
                  <a:rPr lang="ja-JP" altLang="en-US" sz="600" b="0" dirty="0">
                    <a:latin typeface="Segoe UI" panose="020B0502040204020203" pitchFamily="34" charset="0"/>
                    <a:ea typeface="Noto Sans JP" panose="020B0200000000000000" pitchFamily="50" charset="-128"/>
                    <a:cs typeface="Segoe UI" panose="020B0502040204020203" pitchFamily="34" charset="0"/>
                  </a:rPr>
                  <a:t>円／月</a:t>
                </a:r>
              </a:p>
            </p:txBody>
          </p:sp>
        </p:grpSp>
      </p:grpSp>
      <p:sp>
        <p:nvSpPr>
          <p:cNvPr id="71" name="テキスト ボックス 70">
            <a:extLst>
              <a:ext uri="{FF2B5EF4-FFF2-40B4-BE49-F238E27FC236}">
                <a16:creationId xmlns:a16="http://schemas.microsoft.com/office/drawing/2014/main" id="{9A0509C2-97DB-109A-CF03-AAB5A8F2E688}"/>
              </a:ext>
            </a:extLst>
          </p:cNvPr>
          <p:cNvSpPr txBox="1"/>
          <p:nvPr/>
        </p:nvSpPr>
        <p:spPr>
          <a:xfrm>
            <a:off x="293991" y="6715693"/>
            <a:ext cx="2829825" cy="1096710"/>
          </a:xfrm>
          <a:prstGeom prst="rect">
            <a:avLst/>
          </a:prstGeom>
          <a:noFill/>
        </p:spPr>
        <p:txBody>
          <a:bodyPr wrap="square" rtlCol="0">
            <a:spAutoFit/>
          </a:bodyPr>
          <a:lstStyle>
            <a:defPPr>
              <a:defRPr lang="en-US"/>
            </a:defPPr>
            <a:lvl1pPr>
              <a:defRPr kumimoji="1" sz="900" b="1">
                <a:solidFill>
                  <a:schemeClr val="accent6">
                    <a:lumMod val="50000"/>
                  </a:schemeClr>
                </a:solidFill>
                <a:latin typeface="Noto Sans JP SemiBold" panose="020B0200000000000000" pitchFamily="50" charset="-128"/>
                <a:ea typeface="Noto Sans JP SemiBold" panose="020B0200000000000000" pitchFamily="50" charset="-128"/>
              </a:defRPr>
            </a:lvl1pPr>
          </a:lstStyle>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●受講定員│</a:t>
            </a:r>
            <a:r>
              <a:rPr lang="en-US" altLang="ja-JP" b="0" dirty="0">
                <a:latin typeface="Segoe UI" panose="020B0502040204020203" pitchFamily="34" charset="0"/>
                <a:ea typeface="Noto Sans JP" panose="020B0200000000000000" pitchFamily="50" charset="-128"/>
                <a:cs typeface="Segoe UI" panose="020B0502040204020203" pitchFamily="34" charset="0"/>
              </a:rPr>
              <a:t>5</a:t>
            </a:r>
            <a:r>
              <a:rPr lang="ja-JP" altLang="en-US" b="0" dirty="0">
                <a:latin typeface="Segoe UI" panose="020B0502040204020203" pitchFamily="34" charset="0"/>
                <a:ea typeface="Noto Sans JP" panose="020B0200000000000000" pitchFamily="50" charset="-128"/>
                <a:cs typeface="Segoe UI" panose="020B0502040204020203" pitchFamily="34" charset="0"/>
              </a:rPr>
              <a:t>名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＊教室により</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4</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名の場合あり</a:t>
            </a:r>
            <a:endParaRPr lang="en-US" altLang="ja-JP"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●受講日時│毎週土曜</a:t>
            </a:r>
            <a:r>
              <a:rPr lang="en-US" altLang="ja-JP" b="0" dirty="0">
                <a:latin typeface="Segoe UI" panose="020B0502040204020203" pitchFamily="34" charset="0"/>
                <a:ea typeface="Noto Sans JP" panose="020B0200000000000000" pitchFamily="50" charset="-128"/>
                <a:cs typeface="Segoe UI" panose="020B0502040204020203" pitchFamily="34" charset="0"/>
              </a:rPr>
              <a:t>13:00~14:50</a:t>
            </a: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●受講時間│</a:t>
            </a:r>
            <a:r>
              <a:rPr lang="en-US" altLang="ja-JP" b="0" dirty="0">
                <a:latin typeface="Segoe UI" panose="020B0502040204020203" pitchFamily="34" charset="0"/>
                <a:ea typeface="Noto Sans JP" panose="020B0200000000000000" pitchFamily="50" charset="-128"/>
                <a:cs typeface="Segoe UI" panose="020B0502040204020203" pitchFamily="34" charset="0"/>
              </a:rPr>
              <a:t>1</a:t>
            </a:r>
            <a:r>
              <a:rPr lang="ja-JP" altLang="en-US" b="0" dirty="0">
                <a:latin typeface="Segoe UI" panose="020B0502040204020203" pitchFamily="34" charset="0"/>
                <a:ea typeface="Noto Sans JP" panose="020B0200000000000000" pitchFamily="50" charset="-128"/>
                <a:cs typeface="Segoe UI" panose="020B0502040204020203" pitchFamily="34" charset="0"/>
              </a:rPr>
              <a:t>コマ</a:t>
            </a:r>
            <a:r>
              <a:rPr lang="en-US" altLang="ja-JP" b="0" dirty="0">
                <a:latin typeface="Segoe UI" panose="020B0502040204020203" pitchFamily="34" charset="0"/>
                <a:ea typeface="Noto Sans JP" panose="020B0200000000000000" pitchFamily="50" charset="-128"/>
                <a:cs typeface="Segoe UI" panose="020B0502040204020203" pitchFamily="34" charset="0"/>
              </a:rPr>
              <a:t>50</a:t>
            </a:r>
            <a:r>
              <a:rPr lang="ja-JP" altLang="en-US" b="0" dirty="0">
                <a:latin typeface="Segoe UI" panose="020B0502040204020203" pitchFamily="34" charset="0"/>
                <a:ea typeface="Noto Sans JP" panose="020B0200000000000000" pitchFamily="50" charset="-128"/>
                <a:cs typeface="Segoe UI" panose="020B0502040204020203" pitchFamily="34" charset="0"/>
              </a:rPr>
              <a:t>分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1</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日</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2</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コマを連続受講</a:t>
            </a:r>
            <a:endParaRPr lang="en-US" altLang="ja-JP"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●受講料　│特別価格 </a:t>
            </a:r>
            <a:r>
              <a:rPr lang="en-US" altLang="ja-JP" b="0" dirty="0">
                <a:latin typeface="Segoe UI" panose="020B0502040204020203" pitchFamily="34" charset="0"/>
                <a:ea typeface="Noto Sans JP" panose="020B0200000000000000" pitchFamily="50" charset="-128"/>
                <a:cs typeface="Segoe UI" panose="020B0502040204020203" pitchFamily="34" charset="0"/>
              </a:rPr>
              <a:t>22,000</a:t>
            </a:r>
            <a:r>
              <a:rPr lang="ja-JP" altLang="en-US"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50</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分</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×10</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回</a:t>
            </a:r>
            <a:endParaRPr lang="en-US" altLang="ja-JP" sz="800"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●教材費　│</a:t>
            </a:r>
            <a:r>
              <a:rPr lang="en-US" altLang="ja-JP" b="0" dirty="0">
                <a:latin typeface="Segoe UI" panose="020B0502040204020203" pitchFamily="34" charset="0"/>
                <a:ea typeface="Noto Sans JP" panose="020B0200000000000000" pitchFamily="50" charset="-128"/>
                <a:cs typeface="Segoe UI" panose="020B0502040204020203" pitchFamily="34" charset="0"/>
              </a:rPr>
              <a:t>2,750</a:t>
            </a:r>
            <a:r>
              <a:rPr lang="ja-JP" altLang="en-US"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＊テキスト・</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CD1</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枚付き</a:t>
            </a:r>
            <a:endParaRPr lang="en-US" altLang="ja-JP" sz="800" b="0" dirty="0">
              <a:latin typeface="Segoe UI" panose="020B0502040204020203" pitchFamily="34" charset="0"/>
              <a:ea typeface="Noto Sans JP" panose="020B0200000000000000" pitchFamily="50" charset="-128"/>
              <a:cs typeface="Segoe UI" panose="020B0502040204020203" pitchFamily="34" charset="0"/>
            </a:endParaRPr>
          </a:p>
          <a:p>
            <a:pPr>
              <a:lnSpc>
                <a:spcPct val="90000"/>
              </a:lnSpc>
              <a:spcBef>
                <a:spcPts val="400"/>
              </a:spcBef>
            </a:pPr>
            <a:r>
              <a:rPr lang="ja-JP" altLang="en-US" b="0" dirty="0">
                <a:latin typeface="Segoe UI" panose="020B0502040204020203" pitchFamily="34" charset="0"/>
                <a:ea typeface="Noto Sans JP" panose="020B0200000000000000" pitchFamily="50" charset="-128"/>
                <a:cs typeface="Segoe UI" panose="020B0502040204020203" pitchFamily="34" charset="0"/>
              </a:rPr>
              <a:t>●システム管理費│</a:t>
            </a:r>
            <a:r>
              <a:rPr lang="en-US" altLang="ja-JP" b="0" dirty="0">
                <a:latin typeface="Segoe UI" panose="020B0502040204020203" pitchFamily="34" charset="0"/>
                <a:ea typeface="Noto Sans JP" panose="020B0200000000000000" pitchFamily="50" charset="-128"/>
                <a:cs typeface="Segoe UI" panose="020B0502040204020203" pitchFamily="34" charset="0"/>
              </a:rPr>
              <a:t>660</a:t>
            </a:r>
            <a:r>
              <a:rPr lang="ja-JP" altLang="en-US" b="0" dirty="0">
                <a:latin typeface="Segoe UI" panose="020B0502040204020203" pitchFamily="34" charset="0"/>
                <a:ea typeface="Noto Sans JP" panose="020B0200000000000000" pitchFamily="50" charset="-128"/>
                <a:cs typeface="Segoe UI" panose="020B0502040204020203" pitchFamily="34" charset="0"/>
              </a:rPr>
              <a:t>円  </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a:t>
            </a:r>
            <a:r>
              <a:rPr lang="en-US" altLang="ja-JP" sz="800" b="0" dirty="0">
                <a:latin typeface="Segoe UI" panose="020B0502040204020203" pitchFamily="34" charset="0"/>
                <a:ea typeface="Noto Sans JP" panose="020B0200000000000000" pitchFamily="50" charset="-128"/>
                <a:cs typeface="Segoe UI" panose="020B0502040204020203" pitchFamily="34" charset="0"/>
              </a:rPr>
              <a:t>1</a:t>
            </a:r>
            <a:r>
              <a:rPr lang="ja-JP" altLang="en-US" sz="800" b="0" dirty="0">
                <a:latin typeface="Segoe UI" panose="020B0502040204020203" pitchFamily="34" charset="0"/>
                <a:ea typeface="Noto Sans JP" panose="020B0200000000000000" pitchFamily="50" charset="-128"/>
                <a:cs typeface="Segoe UI" panose="020B0502040204020203" pitchFamily="34" charset="0"/>
              </a:rPr>
              <a:t>か月分</a:t>
            </a:r>
            <a:endParaRPr lang="ja-JP" altLang="en-US" b="0" dirty="0">
              <a:latin typeface="Segoe UI" panose="020B0502040204020203" pitchFamily="34" charset="0"/>
              <a:ea typeface="Noto Sans JP" panose="020B0200000000000000" pitchFamily="50" charset="-128"/>
              <a:cs typeface="Segoe UI" panose="020B0502040204020203" pitchFamily="34" charset="0"/>
            </a:endParaRPr>
          </a:p>
        </p:txBody>
      </p:sp>
      <p:sp>
        <p:nvSpPr>
          <p:cNvPr id="72" name="テキスト ボックス 71">
            <a:extLst>
              <a:ext uri="{FF2B5EF4-FFF2-40B4-BE49-F238E27FC236}">
                <a16:creationId xmlns:a16="http://schemas.microsoft.com/office/drawing/2014/main" id="{450A048C-187F-FA7C-4E49-E3E819F6B254}"/>
              </a:ext>
            </a:extLst>
          </p:cNvPr>
          <p:cNvSpPr txBox="1"/>
          <p:nvPr/>
        </p:nvSpPr>
        <p:spPr>
          <a:xfrm>
            <a:off x="60649" y="9569226"/>
            <a:ext cx="1986441" cy="200055"/>
          </a:xfrm>
          <a:prstGeom prst="rect">
            <a:avLst/>
          </a:prstGeom>
          <a:noFill/>
        </p:spPr>
        <p:txBody>
          <a:bodyPr wrap="none" rtlCol="0">
            <a:spAutoFit/>
          </a:bodyPr>
          <a:lstStyle/>
          <a:p>
            <a:r>
              <a:rPr kumimoji="1" lang="ja-JP" altLang="en-US" sz="700" dirty="0">
                <a:latin typeface="游明朝" panose="02020400000000000000" pitchFamily="18" charset="-128"/>
                <a:ea typeface="游明朝" panose="02020400000000000000" pitchFamily="18" charset="-128"/>
              </a:rPr>
              <a:t>＊価格はすべて消費税</a:t>
            </a:r>
            <a:r>
              <a:rPr kumimoji="1" lang="en-US" altLang="ja-JP" sz="700" dirty="0">
                <a:latin typeface="游明朝" panose="02020400000000000000" pitchFamily="18" charset="-128"/>
                <a:ea typeface="游明朝" panose="02020400000000000000" pitchFamily="18" charset="-128"/>
              </a:rPr>
              <a:t>10</a:t>
            </a:r>
            <a:r>
              <a:rPr kumimoji="1" lang="ja-JP" altLang="en-US" sz="700" dirty="0">
                <a:latin typeface="游明朝" panose="02020400000000000000" pitchFamily="18" charset="-128"/>
                <a:ea typeface="游明朝" panose="02020400000000000000" pitchFamily="18" charset="-128"/>
              </a:rPr>
              <a:t>％込みの金額です。</a:t>
            </a:r>
          </a:p>
        </p:txBody>
      </p:sp>
      <p:sp>
        <p:nvSpPr>
          <p:cNvPr id="76" name="テキスト ボックス 75">
            <a:extLst>
              <a:ext uri="{FF2B5EF4-FFF2-40B4-BE49-F238E27FC236}">
                <a16:creationId xmlns:a16="http://schemas.microsoft.com/office/drawing/2014/main" id="{53A9042F-93EE-7EAA-5399-F874227D55CF}"/>
              </a:ext>
            </a:extLst>
          </p:cNvPr>
          <p:cNvSpPr txBox="1"/>
          <p:nvPr/>
        </p:nvSpPr>
        <p:spPr>
          <a:xfrm>
            <a:off x="3429000" y="7326401"/>
            <a:ext cx="3300904" cy="230832"/>
          </a:xfrm>
          <a:prstGeom prst="rect">
            <a:avLst/>
          </a:prstGeom>
          <a:noFill/>
        </p:spPr>
        <p:txBody>
          <a:bodyPr wrap="none" rtlCol="0">
            <a:spAutoFit/>
          </a:bodyPr>
          <a:lstStyle/>
          <a:p>
            <a:r>
              <a:rPr kumimoji="1" lang="ja-JP" altLang="en-US" sz="900" dirty="0">
                <a:solidFill>
                  <a:schemeClr val="accent6">
                    <a:lumMod val="50000"/>
                  </a:schemeClr>
                </a:solidFill>
                <a:latin typeface="Noto Serif JP Medium" panose="02020500000000000000" pitchFamily="18" charset="-128"/>
                <a:ea typeface="Noto Serif JP Medium" panose="02020500000000000000" pitchFamily="18" charset="-128"/>
              </a:rPr>
              <a:t>お好みの受講スタイルで、本格的に受講を続けられます！</a:t>
            </a:r>
          </a:p>
        </p:txBody>
      </p:sp>
      <p:sp>
        <p:nvSpPr>
          <p:cNvPr id="87" name="テキスト ボックス 86">
            <a:extLst>
              <a:ext uri="{FF2B5EF4-FFF2-40B4-BE49-F238E27FC236}">
                <a16:creationId xmlns:a16="http://schemas.microsoft.com/office/drawing/2014/main" id="{BF0B6140-F7B0-A07C-2EBB-B351E324623A}"/>
              </a:ext>
            </a:extLst>
          </p:cNvPr>
          <p:cNvSpPr txBox="1"/>
          <p:nvPr/>
        </p:nvSpPr>
        <p:spPr>
          <a:xfrm>
            <a:off x="4047231" y="9353067"/>
            <a:ext cx="2064989" cy="507831"/>
          </a:xfrm>
          <a:prstGeom prst="rect">
            <a:avLst/>
          </a:prstGeom>
          <a:noFill/>
        </p:spPr>
        <p:txBody>
          <a:bodyPr wrap="none" rtlCol="0">
            <a:spAutoFit/>
          </a:bodyPr>
          <a:lstStyle/>
          <a:p>
            <a:r>
              <a:rPr kumimoji="1" lang="ja-JP" altLang="en-US" sz="1100" b="1" dirty="0">
                <a:latin typeface="メイリオ" panose="020B0604030504040204" pitchFamily="50" charset="-128"/>
                <a:ea typeface="メイリオ" panose="020B0604030504040204" pitchFamily="50" charset="-128"/>
              </a:rPr>
              <a:t>ハオ中国語アカデミー 新橋校</a:t>
            </a:r>
            <a:endParaRPr kumimoji="1" lang="en-US" altLang="ja-JP" sz="1100" b="1" dirty="0">
              <a:latin typeface="メイリオ" panose="020B0604030504040204" pitchFamily="50" charset="-128"/>
              <a:ea typeface="メイリオ" panose="020B0604030504040204" pitchFamily="50" charset="-128"/>
            </a:endParaRPr>
          </a:p>
          <a:p>
            <a:r>
              <a:rPr kumimoji="1" lang="ja-JP" altLang="en-US" sz="1600" b="1" dirty="0">
                <a:latin typeface="メイリオ" panose="020B0604030504040204" pitchFamily="50" charset="-128"/>
                <a:ea typeface="メイリオ" panose="020B0604030504040204" pitchFamily="50" charset="-128"/>
              </a:rPr>
              <a:t>☎ </a:t>
            </a:r>
            <a:r>
              <a:rPr kumimoji="1" lang="en-US" altLang="ja-JP" sz="1600" dirty="0">
                <a:solidFill>
                  <a:srgbClr val="C00000"/>
                </a:solidFill>
                <a:latin typeface="Segoe UI Black" panose="020B0A02040204020203" pitchFamily="34" charset="0"/>
                <a:ea typeface="Segoe UI Black" panose="020B0A02040204020203" pitchFamily="34" charset="0"/>
                <a:cs typeface="Segoe UI Semibold" panose="020B0702040204020203" pitchFamily="34" charset="0"/>
              </a:rPr>
              <a:t>03-5157-3222</a:t>
            </a:r>
            <a:endParaRPr kumimoji="1" lang="ja-JP" altLang="en-US" sz="1600" dirty="0">
              <a:solidFill>
                <a:srgbClr val="C00000"/>
              </a:solidFill>
              <a:latin typeface="Segoe UI Black" panose="020B0A02040204020203" pitchFamily="34" charset="0"/>
              <a:ea typeface="メイリオ" panose="020B0604030504040204" pitchFamily="50" charset="-128"/>
              <a:cs typeface="Segoe UI Semibold" panose="020B0702040204020203" pitchFamily="34" charset="0"/>
            </a:endParaRPr>
          </a:p>
        </p:txBody>
      </p:sp>
      <p:pic>
        <p:nvPicPr>
          <p:cNvPr id="90" name="図 89" descr="紙の上に置かれたパンフレット&#10;&#10;中程度の精度で自動的に生成された説明">
            <a:extLst>
              <a:ext uri="{FF2B5EF4-FFF2-40B4-BE49-F238E27FC236}">
                <a16:creationId xmlns:a16="http://schemas.microsoft.com/office/drawing/2014/main" id="{CA07DB48-BAF5-B927-10A7-4CD8DD22B12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16784" y="8733113"/>
            <a:ext cx="1130318" cy="848229"/>
          </a:xfrm>
          <a:prstGeom prst="rect">
            <a:avLst/>
          </a:prstGeom>
        </p:spPr>
      </p:pic>
      <p:sp>
        <p:nvSpPr>
          <p:cNvPr id="91" name="テキスト ボックス 90">
            <a:extLst>
              <a:ext uri="{FF2B5EF4-FFF2-40B4-BE49-F238E27FC236}">
                <a16:creationId xmlns:a16="http://schemas.microsoft.com/office/drawing/2014/main" id="{D7B0B9AD-7940-7F7F-D664-2BCBD58DF0EE}"/>
              </a:ext>
            </a:extLst>
          </p:cNvPr>
          <p:cNvSpPr txBox="1"/>
          <p:nvPr/>
        </p:nvSpPr>
        <p:spPr>
          <a:xfrm>
            <a:off x="1247005" y="7999783"/>
            <a:ext cx="1863965" cy="527517"/>
          </a:xfrm>
          <a:prstGeom prst="rect">
            <a:avLst/>
          </a:prstGeom>
          <a:noFill/>
        </p:spPr>
        <p:txBody>
          <a:bodyPr wrap="square" rtlCol="0">
            <a:spAutoFit/>
          </a:bodyPr>
          <a:lstStyle>
            <a:defPPr>
              <a:defRPr lang="en-US"/>
            </a:defPPr>
            <a:lvl1pPr algn="just">
              <a:lnSpc>
                <a:spcPct val="110000"/>
              </a:lnSpc>
              <a:defRPr kumimoji="1" sz="800">
                <a:solidFill>
                  <a:schemeClr val="accent6">
                    <a:lumMod val="50000"/>
                  </a:schemeClr>
                </a:solidFill>
                <a:latin typeface="Noto Serif JP Medium" panose="02020500000000000000" pitchFamily="18" charset="-128"/>
                <a:ea typeface="Noto Serif JP Medium" panose="02020500000000000000" pitchFamily="18" charset="-128"/>
              </a:defRPr>
            </a:lvl1pPr>
          </a:lstStyle>
          <a:p>
            <a:pPr>
              <a:lnSpc>
                <a:spcPct val="120000"/>
              </a:lnSpc>
            </a:pPr>
            <a:r>
              <a:rPr lang="en-US" altLang="ja-JP" dirty="0"/>
              <a:t>HAO</a:t>
            </a:r>
            <a:r>
              <a:rPr lang="ja-JP" altLang="en-US" dirty="0"/>
              <a:t>新橋校</a:t>
            </a:r>
            <a:r>
              <a:rPr lang="en-US" altLang="ja-JP" dirty="0"/>
              <a:t>2023</a:t>
            </a:r>
            <a:r>
              <a:rPr lang="ja-JP" altLang="en-US" dirty="0"/>
              <a:t>年入門特別講座です！毎週</a:t>
            </a:r>
            <a:r>
              <a:rPr lang="en-US" altLang="ja-JP" dirty="0"/>
              <a:t>1</a:t>
            </a:r>
            <a:r>
              <a:rPr lang="ja-JP" altLang="en-US" dirty="0"/>
              <a:t>回、</a:t>
            </a:r>
            <a:r>
              <a:rPr lang="en-US" altLang="ja-JP" dirty="0"/>
              <a:t>50</a:t>
            </a:r>
            <a:r>
              <a:rPr lang="ja-JP" altLang="en-US" dirty="0"/>
              <a:t>分</a:t>
            </a:r>
            <a:r>
              <a:rPr lang="en-US" altLang="ja-JP" dirty="0"/>
              <a:t>2</a:t>
            </a:r>
            <a:r>
              <a:rPr lang="ja-JP" altLang="en-US" dirty="0"/>
              <a:t>コマ連続で、効率よく基礎をマスターできます。</a:t>
            </a:r>
          </a:p>
        </p:txBody>
      </p:sp>
      <p:sp>
        <p:nvSpPr>
          <p:cNvPr id="92" name="テキスト ボックス 91">
            <a:extLst>
              <a:ext uri="{FF2B5EF4-FFF2-40B4-BE49-F238E27FC236}">
                <a16:creationId xmlns:a16="http://schemas.microsoft.com/office/drawing/2014/main" id="{77DC12BB-DFDA-4537-79FB-DA240200FB36}"/>
              </a:ext>
            </a:extLst>
          </p:cNvPr>
          <p:cNvSpPr txBox="1"/>
          <p:nvPr/>
        </p:nvSpPr>
        <p:spPr>
          <a:xfrm>
            <a:off x="58231" y="8815052"/>
            <a:ext cx="1941790" cy="670825"/>
          </a:xfrm>
          <a:prstGeom prst="rect">
            <a:avLst/>
          </a:prstGeom>
          <a:noFill/>
        </p:spPr>
        <p:txBody>
          <a:bodyPr wrap="square" rtlCol="0">
            <a:spAutoFit/>
          </a:bodyPr>
          <a:lstStyle>
            <a:defPPr>
              <a:defRPr lang="en-US"/>
            </a:defPPr>
            <a:lvl1pPr algn="just">
              <a:lnSpc>
                <a:spcPct val="120000"/>
              </a:lnSpc>
              <a:defRPr kumimoji="1" sz="800">
                <a:solidFill>
                  <a:schemeClr val="accent6">
                    <a:lumMod val="50000"/>
                  </a:schemeClr>
                </a:solidFill>
                <a:latin typeface="Noto Sans JP SemiBold" panose="020B0200000000000000" pitchFamily="50" charset="-128"/>
                <a:ea typeface="Noto Sans JP SemiBold" panose="020B0200000000000000" pitchFamily="50" charset="-128"/>
              </a:defRPr>
            </a:lvl1pPr>
          </a:lstStyle>
          <a:p>
            <a:r>
              <a:rPr lang="en-US" altLang="ja-JP" dirty="0">
                <a:latin typeface="Noto Serif JP Medium" panose="02020500000000000000" pitchFamily="18" charset="-128"/>
                <a:ea typeface="Noto Serif JP Medium" panose="02020500000000000000" pitchFamily="18" charset="-128"/>
              </a:rPr>
              <a:t>HAO</a:t>
            </a:r>
            <a:r>
              <a:rPr lang="ja-JP" altLang="en-US" dirty="0">
                <a:latin typeface="Noto Serif JP Medium" panose="02020500000000000000" pitchFamily="18" charset="-128"/>
                <a:ea typeface="Noto Serif JP Medium" panose="02020500000000000000" pitchFamily="18" charset="-128"/>
              </a:rPr>
              <a:t>オリジナル入門テキスト</a:t>
            </a:r>
            <a:r>
              <a:rPr lang="en-US" altLang="ja-JP" dirty="0">
                <a:latin typeface="Noto Serif JP Medium" panose="02020500000000000000" pitchFamily="18" charset="-128"/>
                <a:ea typeface="Noto Serif JP Medium" panose="02020500000000000000" pitchFamily="18" charset="-128"/>
              </a:rPr>
              <a:t>(CD</a:t>
            </a:r>
            <a:r>
              <a:rPr lang="ja-JP" altLang="en-US" dirty="0">
                <a:latin typeface="Noto Serif JP Medium" panose="02020500000000000000" pitchFamily="18" charset="-128"/>
                <a:ea typeface="Noto Serif JP Medium" panose="02020500000000000000" pitchFamily="18" charset="-128"/>
              </a:rPr>
              <a:t>付</a:t>
            </a:r>
            <a:r>
              <a:rPr lang="en-US" altLang="ja-JP" dirty="0">
                <a:latin typeface="Noto Serif JP Medium" panose="02020500000000000000" pitchFamily="18" charset="-128"/>
                <a:ea typeface="Noto Serif JP Medium" panose="02020500000000000000" pitchFamily="18" charset="-128"/>
              </a:rPr>
              <a:t>)</a:t>
            </a:r>
            <a:r>
              <a:rPr lang="ja-JP" altLang="en-US" dirty="0">
                <a:latin typeface="Noto Serif JP Medium" panose="02020500000000000000" pitchFamily="18" charset="-128"/>
                <a:ea typeface="Noto Serif JP Medium" panose="02020500000000000000" pitchFamily="18" charset="-128"/>
              </a:rPr>
              <a:t>を</a:t>
            </a:r>
            <a:r>
              <a:rPr lang="en-US" altLang="ja-JP" dirty="0">
                <a:latin typeface="Noto Serif JP Medium" panose="02020500000000000000" pitchFamily="18" charset="-128"/>
                <a:ea typeface="Noto Serif JP Medium" panose="02020500000000000000" pitchFamily="18" charset="-128"/>
              </a:rPr>
              <a:t>1</a:t>
            </a:r>
            <a:r>
              <a:rPr lang="ja-JP" altLang="en-US" dirty="0">
                <a:latin typeface="Noto Serif JP Medium" panose="02020500000000000000" pitchFamily="18" charset="-128"/>
                <a:ea typeface="Noto Serif JP Medium" panose="02020500000000000000" pitchFamily="18" charset="-128"/>
              </a:rPr>
              <a:t>冊まるごと修了できます。音声はネットキャンパスの</a:t>
            </a:r>
            <a:r>
              <a:rPr lang="en-US" altLang="ja-JP" dirty="0">
                <a:latin typeface="Noto Serif JP Medium" panose="02020500000000000000" pitchFamily="18" charset="-128"/>
                <a:ea typeface="Noto Serif JP Medium" panose="02020500000000000000" pitchFamily="18" charset="-128"/>
              </a:rPr>
              <a:t>e</a:t>
            </a:r>
            <a:r>
              <a:rPr lang="ja-JP" altLang="en-US" dirty="0">
                <a:latin typeface="Noto Serif JP Medium" panose="02020500000000000000" pitchFamily="18" charset="-128"/>
                <a:ea typeface="Noto Serif JP Medium" panose="02020500000000000000" pitchFamily="18" charset="-128"/>
              </a:rPr>
              <a:t>ラーニングコンテンツでも聞けます！</a:t>
            </a:r>
          </a:p>
        </p:txBody>
      </p:sp>
      <p:sp>
        <p:nvSpPr>
          <p:cNvPr id="96" name="正方形/長方形 95">
            <a:extLst>
              <a:ext uri="{FF2B5EF4-FFF2-40B4-BE49-F238E27FC236}">
                <a16:creationId xmlns:a16="http://schemas.microsoft.com/office/drawing/2014/main" id="{F10909FB-D54C-9DEF-65BF-BFA950A29CE9}"/>
              </a:ext>
            </a:extLst>
          </p:cNvPr>
          <p:cNvSpPr/>
          <p:nvPr/>
        </p:nvSpPr>
        <p:spPr>
          <a:xfrm rot="20979205">
            <a:off x="492614" y="1138580"/>
            <a:ext cx="1798561" cy="394690"/>
          </a:xfrm>
          <a:custGeom>
            <a:avLst/>
            <a:gdLst>
              <a:gd name="connsiteX0" fmla="*/ 0 w 1798561"/>
              <a:gd name="connsiteY0" fmla="*/ 0 h 394690"/>
              <a:gd name="connsiteX1" fmla="*/ 563549 w 1798561"/>
              <a:gd name="connsiteY1" fmla="*/ 0 h 394690"/>
              <a:gd name="connsiteX2" fmla="*/ 1145084 w 1798561"/>
              <a:gd name="connsiteY2" fmla="*/ 0 h 394690"/>
              <a:gd name="connsiteX3" fmla="*/ 1798561 w 1798561"/>
              <a:gd name="connsiteY3" fmla="*/ 0 h 394690"/>
              <a:gd name="connsiteX4" fmla="*/ 1798561 w 1798561"/>
              <a:gd name="connsiteY4" fmla="*/ 394690 h 394690"/>
              <a:gd name="connsiteX5" fmla="*/ 1217026 w 1798561"/>
              <a:gd name="connsiteY5" fmla="*/ 394690 h 394690"/>
              <a:gd name="connsiteX6" fmla="*/ 599520 w 1798561"/>
              <a:gd name="connsiteY6" fmla="*/ 394690 h 394690"/>
              <a:gd name="connsiteX7" fmla="*/ 0 w 1798561"/>
              <a:gd name="connsiteY7" fmla="*/ 394690 h 394690"/>
              <a:gd name="connsiteX8" fmla="*/ 0 w 1798561"/>
              <a:gd name="connsiteY8" fmla="*/ 0 h 3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561" h="394690" fill="none" extrusionOk="0">
                <a:moveTo>
                  <a:pt x="0" y="0"/>
                </a:moveTo>
                <a:cubicBezTo>
                  <a:pt x="136561" y="-57976"/>
                  <a:pt x="397351" y="41284"/>
                  <a:pt x="563549" y="0"/>
                </a:cubicBezTo>
                <a:cubicBezTo>
                  <a:pt x="729747" y="-41284"/>
                  <a:pt x="939578" y="1283"/>
                  <a:pt x="1145084" y="0"/>
                </a:cubicBezTo>
                <a:cubicBezTo>
                  <a:pt x="1350591" y="-1283"/>
                  <a:pt x="1622936" y="15392"/>
                  <a:pt x="1798561" y="0"/>
                </a:cubicBezTo>
                <a:cubicBezTo>
                  <a:pt x="1819668" y="90100"/>
                  <a:pt x="1777763" y="273615"/>
                  <a:pt x="1798561" y="394690"/>
                </a:cubicBezTo>
                <a:cubicBezTo>
                  <a:pt x="1628680" y="414458"/>
                  <a:pt x="1387481" y="390507"/>
                  <a:pt x="1217026" y="394690"/>
                </a:cubicBezTo>
                <a:cubicBezTo>
                  <a:pt x="1046571" y="398873"/>
                  <a:pt x="785667" y="350422"/>
                  <a:pt x="599520" y="394690"/>
                </a:cubicBezTo>
                <a:cubicBezTo>
                  <a:pt x="413373" y="438958"/>
                  <a:pt x="183599" y="324218"/>
                  <a:pt x="0" y="394690"/>
                </a:cubicBezTo>
                <a:cubicBezTo>
                  <a:pt x="-40802" y="238314"/>
                  <a:pt x="9137" y="166887"/>
                  <a:pt x="0" y="0"/>
                </a:cubicBezTo>
                <a:close/>
              </a:path>
              <a:path w="1798561" h="394690" stroke="0" extrusionOk="0">
                <a:moveTo>
                  <a:pt x="0" y="0"/>
                </a:moveTo>
                <a:cubicBezTo>
                  <a:pt x="212472" y="-13247"/>
                  <a:pt x="422633" y="21497"/>
                  <a:pt x="563549" y="0"/>
                </a:cubicBezTo>
                <a:cubicBezTo>
                  <a:pt x="704465" y="-21497"/>
                  <a:pt x="993708" y="20817"/>
                  <a:pt x="1199041" y="0"/>
                </a:cubicBezTo>
                <a:cubicBezTo>
                  <a:pt x="1404374" y="-20817"/>
                  <a:pt x="1577296" y="39242"/>
                  <a:pt x="1798561" y="0"/>
                </a:cubicBezTo>
                <a:cubicBezTo>
                  <a:pt x="1824385" y="173602"/>
                  <a:pt x="1780921" y="254734"/>
                  <a:pt x="1798561" y="394690"/>
                </a:cubicBezTo>
                <a:cubicBezTo>
                  <a:pt x="1604672" y="459394"/>
                  <a:pt x="1525333" y="362700"/>
                  <a:pt x="1252997" y="394690"/>
                </a:cubicBezTo>
                <a:cubicBezTo>
                  <a:pt x="980661" y="426680"/>
                  <a:pt x="924185" y="386410"/>
                  <a:pt x="707434" y="394690"/>
                </a:cubicBezTo>
                <a:cubicBezTo>
                  <a:pt x="490683" y="402970"/>
                  <a:pt x="299199" y="342072"/>
                  <a:pt x="0" y="394690"/>
                </a:cubicBezTo>
                <a:cubicBezTo>
                  <a:pt x="-44883" y="256490"/>
                  <a:pt x="5215" y="104083"/>
                  <a:pt x="0" y="0"/>
                </a:cubicBezTo>
                <a:close/>
              </a:path>
            </a:pathLst>
          </a:custGeom>
          <a:solidFill>
            <a:srgbClr val="C00000"/>
          </a:solidFill>
          <a:ln>
            <a:noFill/>
            <a:extLst>
              <a:ext uri="{C807C97D-BFC1-408E-A445-0C87EB9F89A2}">
                <ask:lineSketchStyleProps xmlns:ask="http://schemas.microsoft.com/office/drawing/2018/sketchyshapes" sd="256667970">
                  <a:prstGeom prst="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Segoe UI Black" panose="020B0A02040204020203" pitchFamily="34" charset="0"/>
                <a:ea typeface="Segoe UI Black" panose="020B0A02040204020203" pitchFamily="34" charset="0"/>
              </a:rPr>
              <a:t>HAO</a:t>
            </a:r>
            <a:r>
              <a:rPr kumimoji="1" lang="ja-JP" altLang="en-US" sz="1600" dirty="0">
                <a:latin typeface="Segoe UI Black" panose="020B0A02040204020203" pitchFamily="34" charset="0"/>
                <a:ea typeface="Noto Sans JP SemiBold" panose="020B0200000000000000" pitchFamily="50" charset="-128"/>
              </a:rPr>
              <a:t>新橋校</a:t>
            </a:r>
            <a:r>
              <a:rPr kumimoji="1" lang="ja-JP" altLang="en-US" sz="1600" dirty="0">
                <a:latin typeface="Noto Sans JP SemiBold" panose="020B0200000000000000" pitchFamily="50" charset="-128"/>
                <a:ea typeface="Noto Sans JP SemiBold" panose="020B0200000000000000" pitchFamily="50" charset="-128"/>
              </a:rPr>
              <a:t>限定</a:t>
            </a:r>
          </a:p>
        </p:txBody>
      </p:sp>
      <p:sp>
        <p:nvSpPr>
          <p:cNvPr id="97" name="楕円 96">
            <a:extLst>
              <a:ext uri="{FF2B5EF4-FFF2-40B4-BE49-F238E27FC236}">
                <a16:creationId xmlns:a16="http://schemas.microsoft.com/office/drawing/2014/main" id="{E04A07C8-7B73-74D7-B4E0-CBF45F41C937}"/>
              </a:ext>
            </a:extLst>
          </p:cNvPr>
          <p:cNvSpPr/>
          <p:nvPr/>
        </p:nvSpPr>
        <p:spPr>
          <a:xfrm>
            <a:off x="6150679" y="2885394"/>
            <a:ext cx="482829" cy="482829"/>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dirty="0">
                <a:latin typeface="Segoe UI Semibold" panose="020B0702040204020203" pitchFamily="34" charset="0"/>
                <a:ea typeface="Noto Sans JP SemiBold" panose="020B0200000000000000" pitchFamily="50" charset="-128"/>
                <a:cs typeface="Segoe UI Semibold" panose="020B0702040204020203" pitchFamily="34" charset="0"/>
              </a:rPr>
              <a:t>定員</a:t>
            </a:r>
            <a:endParaRPr kumimoji="1" lang="en-US" altLang="ja-JP" sz="1000" dirty="0">
              <a:latin typeface="Segoe UI Semibold" panose="020B0702040204020203" pitchFamily="34" charset="0"/>
              <a:ea typeface="Noto Sans JP SemiBold" panose="020B0200000000000000" pitchFamily="50" charset="-128"/>
              <a:cs typeface="Segoe UI Semibold" panose="020B0702040204020203" pitchFamily="34" charset="0"/>
            </a:endParaRPr>
          </a:p>
          <a:p>
            <a:pPr algn="ctr"/>
            <a:r>
              <a:rPr kumimoji="1" lang="en-US" altLang="ja-JP" sz="1100" dirty="0">
                <a:latin typeface="Segoe UI Semibold" panose="020B0702040204020203" pitchFamily="34" charset="0"/>
                <a:ea typeface="Noto Sans JP SemiBold" panose="020B0200000000000000" pitchFamily="50" charset="-128"/>
                <a:cs typeface="Segoe UI Semibold" panose="020B0702040204020203" pitchFamily="34" charset="0"/>
              </a:rPr>
              <a:t>5</a:t>
            </a:r>
            <a:r>
              <a:rPr kumimoji="1" lang="ja-JP" altLang="en-US" sz="1000" dirty="0">
                <a:latin typeface="Segoe UI Semibold" panose="020B0702040204020203" pitchFamily="34" charset="0"/>
                <a:ea typeface="Noto Sans JP SemiBold" panose="020B0200000000000000" pitchFamily="50" charset="-128"/>
                <a:cs typeface="Segoe UI Semibold" panose="020B0702040204020203" pitchFamily="34" charset="0"/>
              </a:rPr>
              <a:t>名</a:t>
            </a:r>
          </a:p>
        </p:txBody>
      </p:sp>
      <p:grpSp>
        <p:nvGrpSpPr>
          <p:cNvPr id="116" name="グループ化 115">
            <a:extLst>
              <a:ext uri="{FF2B5EF4-FFF2-40B4-BE49-F238E27FC236}">
                <a16:creationId xmlns:a16="http://schemas.microsoft.com/office/drawing/2014/main" id="{511ACFBC-BA58-A447-529F-35C7093C9D6C}"/>
              </a:ext>
            </a:extLst>
          </p:cNvPr>
          <p:cNvGrpSpPr/>
          <p:nvPr/>
        </p:nvGrpSpPr>
        <p:grpSpPr>
          <a:xfrm>
            <a:off x="1964344" y="119418"/>
            <a:ext cx="5059021" cy="1355554"/>
            <a:chOff x="2063606" y="129614"/>
            <a:chExt cx="5059021" cy="1355554"/>
          </a:xfrm>
        </p:grpSpPr>
        <p:pic>
          <p:nvPicPr>
            <p:cNvPr id="115" name="図 114" descr="アイコン&#10;&#10;自動的に生成された説明">
              <a:extLst>
                <a:ext uri="{FF2B5EF4-FFF2-40B4-BE49-F238E27FC236}">
                  <a16:creationId xmlns:a16="http://schemas.microsoft.com/office/drawing/2014/main" id="{10220440-DC28-179D-EB7D-F52AA7E12C8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908702">
              <a:off x="5767073" y="129614"/>
              <a:ext cx="1355554" cy="1355554"/>
            </a:xfrm>
            <a:prstGeom prst="rect">
              <a:avLst/>
            </a:prstGeom>
          </p:spPr>
        </p:pic>
        <p:sp>
          <p:nvSpPr>
            <p:cNvPr id="2" name="テキスト ボックス 1">
              <a:extLst>
                <a:ext uri="{FF2B5EF4-FFF2-40B4-BE49-F238E27FC236}">
                  <a16:creationId xmlns:a16="http://schemas.microsoft.com/office/drawing/2014/main" id="{DC29126E-7736-0369-D54A-8CE087CC6F6E}"/>
                </a:ext>
              </a:extLst>
            </p:cNvPr>
            <p:cNvSpPr txBox="1"/>
            <p:nvPr/>
          </p:nvSpPr>
          <p:spPr>
            <a:xfrm>
              <a:off x="2063606" y="152081"/>
              <a:ext cx="4576369" cy="1224438"/>
            </a:xfrm>
            <a:prstGeom prst="rect">
              <a:avLst/>
            </a:prstGeom>
            <a:noFill/>
          </p:spPr>
          <p:txBody>
            <a:bodyPr wrap="square" rtlCol="0">
              <a:spAutoFit/>
            </a:bodyPr>
            <a:lstStyle/>
            <a:p>
              <a:pPr>
                <a:lnSpc>
                  <a:spcPct val="120000"/>
                </a:lnSpc>
              </a:pPr>
              <a:r>
                <a:rPr kumimoji="1" lang="ja-JP" altLang="en-US" sz="3200" dirty="0">
                  <a:ln w="73025">
                    <a:solidFill>
                      <a:schemeClr val="bg1"/>
                    </a:solidFill>
                  </a:ln>
                  <a:solidFill>
                    <a:schemeClr val="accent6">
                      <a:lumMod val="50000"/>
                    </a:schemeClr>
                  </a:solidFill>
                  <a:latin typeface="Noto Serif JP Black" panose="02020900000000000000" pitchFamily="18" charset="-128"/>
                  <a:ea typeface="Noto Serif JP Black" panose="02020900000000000000" pitchFamily="18" charset="-128"/>
                </a:rPr>
                <a:t>これから中国語学習を</a:t>
              </a:r>
              <a:endParaRPr kumimoji="1" lang="en-US" altLang="ja-JP" sz="3200" dirty="0">
                <a:ln w="73025">
                  <a:solidFill>
                    <a:schemeClr val="bg1"/>
                  </a:solidFill>
                </a:ln>
                <a:solidFill>
                  <a:schemeClr val="accent6">
                    <a:lumMod val="50000"/>
                  </a:schemeClr>
                </a:solidFill>
                <a:latin typeface="Noto Serif JP Black" panose="02020900000000000000" pitchFamily="18" charset="-128"/>
                <a:ea typeface="Noto Serif JP Black" panose="02020900000000000000" pitchFamily="18" charset="-128"/>
              </a:endParaRPr>
            </a:p>
            <a:p>
              <a:pPr>
                <a:lnSpc>
                  <a:spcPct val="120000"/>
                </a:lnSpc>
              </a:pPr>
              <a:r>
                <a:rPr kumimoji="1" lang="ja-JP" altLang="en-US" sz="3200" dirty="0">
                  <a:ln w="73025">
                    <a:solidFill>
                      <a:schemeClr val="bg1"/>
                    </a:solidFill>
                  </a:ln>
                  <a:solidFill>
                    <a:schemeClr val="accent6">
                      <a:lumMod val="50000"/>
                    </a:schemeClr>
                  </a:solidFill>
                  <a:latin typeface="Noto Serif JP Black" panose="02020900000000000000" pitchFamily="18" charset="-128"/>
                  <a:ea typeface="Noto Serif JP Black" panose="02020900000000000000" pitchFamily="18" charset="-128"/>
                </a:rPr>
                <a:t>　始めるみなさま！</a:t>
              </a:r>
            </a:p>
          </p:txBody>
        </p:sp>
        <p:sp>
          <p:nvSpPr>
            <p:cNvPr id="110" name="テキスト ボックス 109">
              <a:extLst>
                <a:ext uri="{FF2B5EF4-FFF2-40B4-BE49-F238E27FC236}">
                  <a16:creationId xmlns:a16="http://schemas.microsoft.com/office/drawing/2014/main" id="{20D17BC1-9709-A7C2-4CAA-6251E0DE6DDB}"/>
                </a:ext>
              </a:extLst>
            </p:cNvPr>
            <p:cNvSpPr txBox="1"/>
            <p:nvPr/>
          </p:nvSpPr>
          <p:spPr>
            <a:xfrm>
              <a:off x="2063606" y="156041"/>
              <a:ext cx="4576369" cy="1224438"/>
            </a:xfrm>
            <a:prstGeom prst="rect">
              <a:avLst/>
            </a:prstGeom>
            <a:noFill/>
          </p:spPr>
          <p:txBody>
            <a:bodyPr wrap="square" rtlCol="0">
              <a:spAutoFit/>
            </a:bodyPr>
            <a:lstStyle/>
            <a:p>
              <a:pPr>
                <a:lnSpc>
                  <a:spcPct val="120000"/>
                </a:lnSpc>
              </a:pPr>
              <a:r>
                <a:rPr kumimoji="1" lang="ja-JP" altLang="en-US" sz="3200" dirty="0">
                  <a:solidFill>
                    <a:schemeClr val="accent6">
                      <a:lumMod val="50000"/>
                    </a:schemeClr>
                  </a:solidFill>
                  <a:latin typeface="Noto Serif JP Black" panose="02020900000000000000" pitchFamily="18" charset="-128"/>
                  <a:ea typeface="Noto Serif JP Black" panose="02020900000000000000" pitchFamily="18" charset="-128"/>
                </a:rPr>
                <a:t>これから中国語学習を</a:t>
              </a:r>
              <a:endParaRPr kumimoji="1" lang="en-US" altLang="ja-JP" sz="3200" dirty="0">
                <a:solidFill>
                  <a:schemeClr val="accent6">
                    <a:lumMod val="50000"/>
                  </a:schemeClr>
                </a:solidFill>
                <a:latin typeface="Noto Serif JP Black" panose="02020900000000000000" pitchFamily="18" charset="-128"/>
                <a:ea typeface="Noto Serif JP Black" panose="02020900000000000000" pitchFamily="18" charset="-128"/>
              </a:endParaRPr>
            </a:p>
            <a:p>
              <a:pPr>
                <a:lnSpc>
                  <a:spcPct val="120000"/>
                </a:lnSpc>
              </a:pPr>
              <a:r>
                <a:rPr kumimoji="1" lang="ja-JP" altLang="en-US" sz="3200" dirty="0">
                  <a:solidFill>
                    <a:schemeClr val="accent6">
                      <a:lumMod val="50000"/>
                    </a:schemeClr>
                  </a:solidFill>
                  <a:latin typeface="Noto Serif JP Black" panose="02020900000000000000" pitchFamily="18" charset="-128"/>
                  <a:ea typeface="Noto Serif JP Black" panose="02020900000000000000" pitchFamily="18" charset="-128"/>
                </a:rPr>
                <a:t>　始めるみなさま！</a:t>
              </a:r>
            </a:p>
          </p:txBody>
        </p:sp>
      </p:grpSp>
      <p:sp>
        <p:nvSpPr>
          <p:cNvPr id="111" name="正方形/長方形 110">
            <a:extLst>
              <a:ext uri="{FF2B5EF4-FFF2-40B4-BE49-F238E27FC236}">
                <a16:creationId xmlns:a16="http://schemas.microsoft.com/office/drawing/2014/main" id="{E5E4C989-6C78-FE6D-5C16-C81C1277EDD2}"/>
              </a:ext>
            </a:extLst>
          </p:cNvPr>
          <p:cNvSpPr/>
          <p:nvPr/>
        </p:nvSpPr>
        <p:spPr>
          <a:xfrm>
            <a:off x="3218222" y="9147944"/>
            <a:ext cx="3463621" cy="168752"/>
          </a:xfrm>
          <a:prstGeom prst="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latin typeface="Segoe UI Semibold" panose="020B0702040204020203" pitchFamily="34" charset="0"/>
                <a:ea typeface="Noto Sans JP SemiBold" panose="020B0200000000000000" pitchFamily="50" charset="-128"/>
                <a:cs typeface="Segoe UI Semibold" panose="020B0702040204020203" pitchFamily="34" charset="0"/>
              </a:rPr>
              <a:t>　お申込み・お問い合わせはこちら！ </a:t>
            </a:r>
            <a:r>
              <a:rPr kumimoji="1" lang="ja-JP" altLang="en-US" sz="600" dirty="0">
                <a:latin typeface="Segoe UI Semibold" panose="020B0702040204020203" pitchFamily="34" charset="0"/>
                <a:ea typeface="Noto Sans JP SemiBold" panose="020B0200000000000000" pitchFamily="50" charset="-128"/>
                <a:cs typeface="Segoe UI Semibold" panose="020B0702040204020203" pitchFamily="34" charset="0"/>
              </a:rPr>
              <a:t>■受付時間│平日</a:t>
            </a:r>
            <a:r>
              <a:rPr kumimoji="1" lang="en-US" altLang="ja-JP" sz="600" dirty="0">
                <a:latin typeface="Segoe UI Semibold" panose="020B0702040204020203" pitchFamily="34" charset="0"/>
                <a:ea typeface="Noto Sans JP SemiBold" panose="020B0200000000000000" pitchFamily="50" charset="-128"/>
                <a:cs typeface="Segoe UI Semibold" panose="020B0702040204020203" pitchFamily="34" charset="0"/>
              </a:rPr>
              <a:t>13:00~22:00</a:t>
            </a:r>
            <a:r>
              <a:rPr kumimoji="1" lang="ja-JP" altLang="en-US" sz="600" dirty="0">
                <a:latin typeface="Segoe UI Semibold" panose="020B0702040204020203" pitchFamily="34" charset="0"/>
                <a:ea typeface="Noto Sans JP SemiBold" panose="020B0200000000000000" pitchFamily="50" charset="-128"/>
                <a:cs typeface="Segoe UI Semibold" panose="020B0702040204020203" pitchFamily="34" charset="0"/>
              </a:rPr>
              <a:t>／土曜</a:t>
            </a:r>
            <a:r>
              <a:rPr kumimoji="1" lang="en-US" altLang="ja-JP" sz="600" dirty="0">
                <a:latin typeface="Segoe UI Semibold" panose="020B0702040204020203" pitchFamily="34" charset="0"/>
                <a:ea typeface="Noto Sans JP SemiBold" panose="020B0200000000000000" pitchFamily="50" charset="-128"/>
                <a:cs typeface="Segoe UI Semibold" panose="020B0702040204020203" pitchFamily="34" charset="0"/>
              </a:rPr>
              <a:t>10:00~19:00</a:t>
            </a:r>
            <a:endParaRPr kumimoji="1" lang="ja-JP" altLang="en-US" sz="700" dirty="0">
              <a:latin typeface="Segoe UI Semibold" panose="020B0702040204020203" pitchFamily="34" charset="0"/>
              <a:ea typeface="Noto Sans JP SemiBold" panose="020B0200000000000000" pitchFamily="50" charset="-128"/>
              <a:cs typeface="Segoe UI Semibold" panose="020B0702040204020203" pitchFamily="34" charset="0"/>
            </a:endParaRPr>
          </a:p>
        </p:txBody>
      </p:sp>
      <p:pic>
        <p:nvPicPr>
          <p:cNvPr id="86" name="図 85" descr="ロゴ&#10;&#10;自動的に生成された説明">
            <a:extLst>
              <a:ext uri="{FF2B5EF4-FFF2-40B4-BE49-F238E27FC236}">
                <a16:creationId xmlns:a16="http://schemas.microsoft.com/office/drawing/2014/main" id="{66BDF64C-94DF-637B-BADE-DB9821049E6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96726" y="9343140"/>
            <a:ext cx="637985" cy="452171"/>
          </a:xfrm>
          <a:prstGeom prst="rect">
            <a:avLst/>
          </a:prstGeom>
        </p:spPr>
      </p:pic>
      <p:pic>
        <p:nvPicPr>
          <p:cNvPr id="113" name="グラフィックス 112" descr="ホテルの呼び鈴 単色塗りつぶし">
            <a:extLst>
              <a:ext uri="{FF2B5EF4-FFF2-40B4-BE49-F238E27FC236}">
                <a16:creationId xmlns:a16="http://schemas.microsoft.com/office/drawing/2014/main" id="{A31B5845-328D-23CA-7E71-B59FBBF7CE1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61284" y="9147641"/>
            <a:ext cx="154366" cy="154366"/>
          </a:xfrm>
          <a:prstGeom prst="rect">
            <a:avLst/>
          </a:prstGeom>
        </p:spPr>
      </p:pic>
      <p:pic>
        <p:nvPicPr>
          <p:cNvPr id="6" name="図 5" descr="QR コード&#10;&#10;自動的に生成された説明">
            <a:extLst>
              <a:ext uri="{FF2B5EF4-FFF2-40B4-BE49-F238E27FC236}">
                <a16:creationId xmlns:a16="http://schemas.microsoft.com/office/drawing/2014/main" id="{995ACD1A-B228-0FE3-D2BD-8716E393720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150679" y="9382472"/>
            <a:ext cx="444281" cy="465693"/>
          </a:xfrm>
          <a:prstGeom prst="rect">
            <a:avLst/>
          </a:prstGeom>
        </p:spPr>
      </p:pic>
    </p:spTree>
    <p:extLst>
      <p:ext uri="{BB962C8B-B14F-4D97-AF65-F5344CB8AC3E}">
        <p14:creationId xmlns:p14="http://schemas.microsoft.com/office/powerpoint/2010/main" val="24026948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1772</TotalTime>
  <Words>609</Words>
  <Application>Microsoft Office PowerPoint</Application>
  <PresentationFormat>A4 210 x 297 mm</PresentationFormat>
  <Paragraphs>96</Paragraphs>
  <Slides>1</Slides>
  <Notes>0</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vt:i4>
      </vt:variant>
    </vt:vector>
  </HeadingPairs>
  <TitlesOfParts>
    <vt:vector size="17" baseType="lpstr">
      <vt:lpstr>Noto Sans JP</vt:lpstr>
      <vt:lpstr>Noto Sans JP Black</vt:lpstr>
      <vt:lpstr>Noto Sans JP SemiBold</vt:lpstr>
      <vt:lpstr>Noto Serif JP</vt:lpstr>
      <vt:lpstr>Noto Serif JP Black</vt:lpstr>
      <vt:lpstr>Noto Serif JP Medium</vt:lpstr>
      <vt:lpstr>Noto Serif JP SemiBold</vt:lpstr>
      <vt:lpstr>メイリオ</vt:lpstr>
      <vt:lpstr>游明朝</vt:lpstr>
      <vt:lpstr>Arial</vt:lpstr>
      <vt:lpstr>Calibri</vt:lpstr>
      <vt:lpstr>Calibri Light</vt:lpstr>
      <vt:lpstr>Segoe UI</vt:lpstr>
      <vt:lpstr>Segoe UI Black</vt:lpstr>
      <vt:lpstr>Segoe UI Semibold</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小山 邦彦</dc:creator>
  <cp:lastModifiedBy>千　紅蘭</cp:lastModifiedBy>
  <cp:revision>41</cp:revision>
  <cp:lastPrinted>2023-07-31T10:12:41Z</cp:lastPrinted>
  <dcterms:created xsi:type="dcterms:W3CDTF">2023-06-20T03:04:28Z</dcterms:created>
  <dcterms:modified xsi:type="dcterms:W3CDTF">2023-09-27T04:18:16Z</dcterms:modified>
</cp:coreProperties>
</file>