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83" userDrawn="1">
          <p15:clr>
            <a:srgbClr val="A4A3A4"/>
          </p15:clr>
        </p15:guide>
        <p15:guide id="3" orient="horz" pos="104" userDrawn="1">
          <p15:clr>
            <a:srgbClr val="A4A3A4"/>
          </p15:clr>
        </p15:guide>
        <p15:guide id="4" orient="horz" pos="6136" userDrawn="1">
          <p15:clr>
            <a:srgbClr val="A4A3A4"/>
          </p15:clr>
        </p15:guide>
        <p15:guide id="5" pos="4201" userDrawn="1">
          <p15:clr>
            <a:srgbClr val="A4A3A4"/>
          </p15:clr>
        </p15:guide>
        <p15:guide id="6" pos="11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AA"/>
    <a:srgbClr val="EBFAFF"/>
    <a:srgbClr val="D1F3FF"/>
    <a:srgbClr val="B7ECFF"/>
    <a:srgbClr val="ED77DF"/>
    <a:srgbClr val="FF5757"/>
    <a:srgbClr val="AA6A35"/>
    <a:srgbClr val="FCCB00"/>
    <a:srgbClr val="CDEE04"/>
    <a:srgbClr val="E6D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24" autoAdjust="0"/>
    <p:restoredTop sz="96139" autoAdjust="0"/>
  </p:normalViewPr>
  <p:slideViewPr>
    <p:cSldViewPr snapToGrid="0" showGuides="1">
      <p:cViewPr varScale="1">
        <p:scale>
          <a:sx n="47" d="100"/>
          <a:sy n="47" d="100"/>
        </p:scale>
        <p:origin x="1926" y="66"/>
      </p:cViewPr>
      <p:guideLst>
        <p:guide orient="horz" pos="3120"/>
        <p:guide pos="2183"/>
        <p:guide orient="horz" pos="104"/>
        <p:guide orient="horz" pos="6136"/>
        <p:guide pos="4201"/>
        <p:guide pos="119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76C12-979E-4968-BD8E-414171CA1BDA}" type="datetimeFigureOut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C412-ED52-4BF5-A0A7-43DD6B59B7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1564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76C12-979E-4968-BD8E-414171CA1BDA}" type="datetimeFigureOut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C412-ED52-4BF5-A0A7-43DD6B59B7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7304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76C12-979E-4968-BD8E-414171CA1BDA}" type="datetimeFigureOut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C412-ED52-4BF5-A0A7-43DD6B59B7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342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76C12-979E-4968-BD8E-414171CA1BDA}" type="datetimeFigureOut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C412-ED52-4BF5-A0A7-43DD6B59B7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835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76C12-979E-4968-BD8E-414171CA1BDA}" type="datetimeFigureOut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C412-ED52-4BF5-A0A7-43DD6B59B7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3054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76C12-979E-4968-BD8E-414171CA1BDA}" type="datetimeFigureOut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C412-ED52-4BF5-A0A7-43DD6B59B7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6269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76C12-979E-4968-BD8E-414171CA1BDA}" type="datetimeFigureOut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C412-ED52-4BF5-A0A7-43DD6B59B7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8594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76C12-979E-4968-BD8E-414171CA1BDA}" type="datetimeFigureOut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C412-ED52-4BF5-A0A7-43DD6B59B7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2674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76C12-979E-4968-BD8E-414171CA1BDA}" type="datetimeFigureOut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C412-ED52-4BF5-A0A7-43DD6B59B7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1016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76C12-979E-4968-BD8E-414171CA1BDA}" type="datetimeFigureOut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C412-ED52-4BF5-A0A7-43DD6B59B7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7972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76C12-979E-4968-BD8E-414171CA1BDA}" type="datetimeFigureOut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C412-ED52-4BF5-A0A7-43DD6B59B7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2869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76C12-979E-4968-BD8E-414171CA1BDA}" type="datetimeFigureOut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FC412-ED52-4BF5-A0A7-43DD6B59B7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0878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7" Type="http://schemas.openxmlformats.org/officeDocument/2006/relationships/image" Target="../media/image6.jp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グラフィックス 73">
            <a:extLst>
              <a:ext uri="{FF2B5EF4-FFF2-40B4-BE49-F238E27FC236}">
                <a16:creationId xmlns:a16="http://schemas.microsoft.com/office/drawing/2014/main" id="{12788C7C-6A5D-88A2-04C8-AB5C8AF34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434215">
            <a:off x="957868" y="2072090"/>
            <a:ext cx="11473102" cy="11076284"/>
          </a:xfrm>
          <a:prstGeom prst="rect">
            <a:avLst/>
          </a:prstGeom>
        </p:spPr>
      </p:pic>
      <p:pic>
        <p:nvPicPr>
          <p:cNvPr id="73" name="グラフィックス 72">
            <a:extLst>
              <a:ext uri="{FF2B5EF4-FFF2-40B4-BE49-F238E27FC236}">
                <a16:creationId xmlns:a16="http://schemas.microsoft.com/office/drawing/2014/main" id="{2EE00038-8A31-8D1A-3F60-1A64D37A68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791359">
            <a:off x="-1599114" y="-164459"/>
            <a:ext cx="9441587" cy="5009819"/>
          </a:xfrm>
          <a:prstGeom prst="rect">
            <a:avLst/>
          </a:prstGeom>
        </p:spPr>
      </p:pic>
      <p:pic>
        <p:nvPicPr>
          <p:cNvPr id="14" name="図 13" descr="ノートパソコンを使っている人&#10;&#10;低い精度で自動的に生成された説明">
            <a:extLst>
              <a:ext uri="{FF2B5EF4-FFF2-40B4-BE49-F238E27FC236}">
                <a16:creationId xmlns:a16="http://schemas.microsoft.com/office/drawing/2014/main" id="{676A8C80-B7A6-DA91-9DC1-C1E04D1CD8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" t="12738" r="3427" b="28512"/>
          <a:stretch>
            <a:fillRect/>
          </a:stretch>
        </p:blipFill>
        <p:spPr>
          <a:xfrm flipH="1">
            <a:off x="4827522" y="4051339"/>
            <a:ext cx="1911901" cy="1771310"/>
          </a:xfrm>
          <a:custGeom>
            <a:avLst/>
            <a:gdLst>
              <a:gd name="connsiteX0" fmla="*/ 1842957 w 3865685"/>
              <a:gd name="connsiteY0" fmla="*/ 1034 h 3581423"/>
              <a:gd name="connsiteX1" fmla="*/ 2792722 w 3865685"/>
              <a:gd name="connsiteY1" fmla="*/ 328881 h 3581423"/>
              <a:gd name="connsiteX2" fmla="*/ 3737413 w 3865685"/>
              <a:gd name="connsiteY2" fmla="*/ 1792456 h 3581423"/>
              <a:gd name="connsiteX3" fmla="*/ 3591826 w 3865685"/>
              <a:gd name="connsiteY3" fmla="*/ 3476675 h 3581423"/>
              <a:gd name="connsiteX4" fmla="*/ 1760262 w 3865685"/>
              <a:gd name="connsiteY4" fmla="*/ 3350724 h 3581423"/>
              <a:gd name="connsiteX5" fmla="*/ 83288 w 3865685"/>
              <a:gd name="connsiteY5" fmla="*/ 3019461 h 3581423"/>
              <a:gd name="connsiteX6" fmla="*/ 387681 w 3865685"/>
              <a:gd name="connsiteY6" fmla="*/ 1445658 h 3581423"/>
              <a:gd name="connsiteX7" fmla="*/ 1308098 w 3865685"/>
              <a:gd name="connsiteY7" fmla="*/ 103971 h 3581423"/>
              <a:gd name="connsiteX8" fmla="*/ 1842957 w 3865685"/>
              <a:gd name="connsiteY8" fmla="*/ 1034 h 358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65685" h="3581423">
                <a:moveTo>
                  <a:pt x="1842957" y="1034"/>
                </a:moveTo>
                <a:cubicBezTo>
                  <a:pt x="2163203" y="13313"/>
                  <a:pt x="2506142" y="134329"/>
                  <a:pt x="2792722" y="328881"/>
                </a:cubicBezTo>
                <a:cubicBezTo>
                  <a:pt x="3248578" y="643650"/>
                  <a:pt x="3563204" y="1146299"/>
                  <a:pt x="3737413" y="1792456"/>
                </a:cubicBezTo>
                <a:cubicBezTo>
                  <a:pt x="3911622" y="2438614"/>
                  <a:pt x="3948085" y="3224794"/>
                  <a:pt x="3591826" y="3476675"/>
                </a:cubicBezTo>
                <a:cubicBezTo>
                  <a:pt x="3238994" y="3731304"/>
                  <a:pt x="2493818" y="3454752"/>
                  <a:pt x="1760262" y="3350724"/>
                </a:cubicBezTo>
                <a:cubicBezTo>
                  <a:pt x="1030134" y="3249442"/>
                  <a:pt x="308199" y="3317937"/>
                  <a:pt x="83288" y="3019461"/>
                </a:cubicBezTo>
                <a:cubicBezTo>
                  <a:pt x="-141622" y="2720984"/>
                  <a:pt x="132788" y="2048933"/>
                  <a:pt x="387681" y="1445658"/>
                </a:cubicBezTo>
                <a:cubicBezTo>
                  <a:pt x="646002" y="845130"/>
                  <a:pt x="887481" y="309890"/>
                  <a:pt x="1308098" y="103971"/>
                </a:cubicBezTo>
                <a:cubicBezTo>
                  <a:pt x="1466831" y="25444"/>
                  <a:pt x="1650810" y="-6334"/>
                  <a:pt x="1842957" y="1034"/>
                </a:cubicBezTo>
                <a:close/>
              </a:path>
            </a:pathLst>
          </a:custGeom>
        </p:spPr>
      </p:pic>
      <p:pic>
        <p:nvPicPr>
          <p:cNvPr id="18" name="図 17" descr="おもちゃで遊んでいる子供&#10;&#10;低い精度で自動的に生成された説明">
            <a:extLst>
              <a:ext uri="{FF2B5EF4-FFF2-40B4-BE49-F238E27FC236}">
                <a16:creationId xmlns:a16="http://schemas.microsoft.com/office/drawing/2014/main" id="{C56D7E7B-D329-D23C-C29F-A39FE8DA92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" t="562" r="3228" b="408"/>
          <a:stretch>
            <a:fillRect/>
          </a:stretch>
        </p:blipFill>
        <p:spPr>
          <a:xfrm flipH="1">
            <a:off x="3708728" y="4948200"/>
            <a:ext cx="1911901" cy="1309067"/>
          </a:xfrm>
          <a:custGeom>
            <a:avLst/>
            <a:gdLst>
              <a:gd name="connsiteX0" fmla="*/ 2883311 w 5854992"/>
              <a:gd name="connsiteY0" fmla="*/ 570 h 4008876"/>
              <a:gd name="connsiteX1" fmla="*/ 3693487 w 5854992"/>
              <a:gd name="connsiteY1" fmla="*/ 125471 h 4008876"/>
              <a:gd name="connsiteX2" fmla="*/ 5351857 w 5854992"/>
              <a:gd name="connsiteY2" fmla="*/ 1509735 h 4008876"/>
              <a:gd name="connsiteX3" fmla="*/ 5633010 w 5854992"/>
              <a:gd name="connsiteY3" fmla="*/ 3547917 h 4008876"/>
              <a:gd name="connsiteX4" fmla="*/ 2860646 w 5854992"/>
              <a:gd name="connsiteY4" fmla="*/ 4004745 h 4008876"/>
              <a:gd name="connsiteX5" fmla="*/ 250770 w 5854992"/>
              <a:gd name="connsiteY5" fmla="*/ 3644105 h 4008876"/>
              <a:gd name="connsiteX6" fmla="*/ 300457 w 5854992"/>
              <a:gd name="connsiteY6" fmla="*/ 1767425 h 4008876"/>
              <a:gd name="connsiteX7" fmla="*/ 1580501 w 5854992"/>
              <a:gd name="connsiteY7" fmla="*/ 266489 h 4008876"/>
              <a:gd name="connsiteX8" fmla="*/ 2883311 w 5854992"/>
              <a:gd name="connsiteY8" fmla="*/ 570 h 4008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54992" h="4008876">
                <a:moveTo>
                  <a:pt x="2883311" y="570"/>
                </a:moveTo>
                <a:cubicBezTo>
                  <a:pt x="3160093" y="5790"/>
                  <a:pt x="3436323" y="46909"/>
                  <a:pt x="3693487" y="125471"/>
                </a:cubicBezTo>
                <a:cubicBezTo>
                  <a:pt x="4374504" y="339078"/>
                  <a:pt x="4924898" y="818689"/>
                  <a:pt x="5351857" y="1509735"/>
                </a:cubicBezTo>
                <a:cubicBezTo>
                  <a:pt x="5778627" y="2196921"/>
                  <a:pt x="6082156" y="3099398"/>
                  <a:pt x="5633010" y="3547917"/>
                </a:cubicBezTo>
                <a:cubicBezTo>
                  <a:pt x="5188820" y="3996186"/>
                  <a:pt x="3987199" y="3994607"/>
                  <a:pt x="2860646" y="4004745"/>
                </a:cubicBezTo>
                <a:cubicBezTo>
                  <a:pt x="1734087" y="4014884"/>
                  <a:pt x="682595" y="4036739"/>
                  <a:pt x="250770" y="3644105"/>
                </a:cubicBezTo>
                <a:cubicBezTo>
                  <a:pt x="-176298" y="3247358"/>
                  <a:pt x="11538" y="2440230"/>
                  <a:pt x="300457" y="1767425"/>
                </a:cubicBezTo>
                <a:cubicBezTo>
                  <a:pt x="589382" y="1094620"/>
                  <a:pt x="979777" y="563863"/>
                  <a:pt x="1580501" y="266489"/>
                </a:cubicBezTo>
                <a:cubicBezTo>
                  <a:pt x="1959168" y="82891"/>
                  <a:pt x="2422007" y="-8130"/>
                  <a:pt x="2883311" y="570"/>
                </a:cubicBezTo>
                <a:close/>
              </a:path>
            </a:pathLst>
          </a:custGeom>
        </p:spPr>
      </p:pic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5E6140C4-3DB1-B966-2341-A7E42C8ED102}"/>
              </a:ext>
            </a:extLst>
          </p:cNvPr>
          <p:cNvGrpSpPr/>
          <p:nvPr/>
        </p:nvGrpSpPr>
        <p:grpSpPr>
          <a:xfrm>
            <a:off x="3925841" y="890272"/>
            <a:ext cx="3270702" cy="2311243"/>
            <a:chOff x="3101696" y="800109"/>
            <a:chExt cx="2842749" cy="2008830"/>
          </a:xfrm>
        </p:grpSpPr>
        <p:pic>
          <p:nvPicPr>
            <p:cNvPr id="7" name="図 6" descr="花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E19D09C9-BE25-9F25-F414-3BFC8EDDD29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696" y="800109"/>
              <a:ext cx="2842749" cy="2008830"/>
            </a:xfrm>
            <a:prstGeom prst="rect">
              <a:avLst/>
            </a:prstGeom>
          </p:spPr>
        </p:pic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8517DE4D-6042-D4FC-45E0-29FFB443A3D3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870532" y="1436135"/>
              <a:ext cx="1163650" cy="722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rgbClr val="FFFF00"/>
                  </a:solidFill>
                  <a:latin typeface="コーポレート・ロゴ ver3 Bold" panose="02000600000000000000" pitchFamily="50" charset="-128"/>
                  <a:ea typeface="コーポレート・ロゴ ver3 Bold" panose="02000600000000000000" pitchFamily="50" charset="-128"/>
                </a:rPr>
                <a:t>新橋校</a:t>
              </a:r>
              <a:endParaRPr kumimoji="1" lang="en-US" altLang="ja-JP" sz="2400" dirty="0">
                <a:solidFill>
                  <a:srgbClr val="FFFF00"/>
                </a:solidFill>
                <a:latin typeface="コーポレート・ロゴ ver3 Bold" panose="02000600000000000000" pitchFamily="50" charset="-128"/>
                <a:ea typeface="コーポレート・ロゴ ver3 Bold" panose="02000600000000000000" pitchFamily="50" charset="-128"/>
              </a:endParaRPr>
            </a:p>
            <a:p>
              <a:pPr algn="ctr"/>
              <a:r>
                <a:rPr kumimoji="1" lang="ja-JP" altLang="en-US" sz="2400" dirty="0">
                  <a:solidFill>
                    <a:srgbClr val="FFFF00"/>
                  </a:solidFill>
                  <a:latin typeface="コーポレート・ロゴ ver3 Bold" panose="02000600000000000000" pitchFamily="50" charset="-128"/>
                  <a:ea typeface="コーポレート・ロゴ ver3 Bold" panose="02000600000000000000" pitchFamily="50" charset="-128"/>
                </a:rPr>
                <a:t>限定！</a:t>
              </a:r>
            </a:p>
          </p:txBody>
        </p:sp>
      </p:grp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6CF8BEB-6C3C-EED7-45FC-E0C93D2A3CEF}"/>
              </a:ext>
            </a:extLst>
          </p:cNvPr>
          <p:cNvSpPr txBox="1"/>
          <p:nvPr/>
        </p:nvSpPr>
        <p:spPr>
          <a:xfrm>
            <a:off x="-76200" y="1424736"/>
            <a:ext cx="7362135" cy="2339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ja-JP" altLang="en-US" sz="5400" dirty="0">
                <a:solidFill>
                  <a:schemeClr val="accent2"/>
                </a:solidFill>
                <a:latin typeface="Rounded Mplus 1c ExtraBold" panose="020B0802020203020207" pitchFamily="50" charset="-128"/>
                <a:ea typeface="Rounded Mplus 1c ExtraBold" panose="020B0802020203020207" pitchFamily="50" charset="-128"/>
                <a:cs typeface="Rounded Mplus 1c ExtraBold" panose="020B0802020203020207" pitchFamily="50" charset="-128"/>
              </a:rPr>
              <a:t>こども中国語</a:t>
            </a:r>
            <a:endParaRPr kumimoji="1" lang="en-US" altLang="ja-JP" sz="5400" dirty="0">
              <a:solidFill>
                <a:schemeClr val="accent2"/>
              </a:solidFill>
              <a:latin typeface="Rounded Mplus 1c ExtraBold" panose="020B0802020203020207" pitchFamily="50" charset="-128"/>
              <a:ea typeface="Rounded Mplus 1c ExtraBold" panose="020B0802020203020207" pitchFamily="50" charset="-128"/>
              <a:cs typeface="Rounded Mplus 1c ExtraBold" panose="020B0802020203020207" pitchFamily="50" charset="-128"/>
            </a:endParaRPr>
          </a:p>
          <a:p>
            <a:pPr>
              <a:lnSpc>
                <a:spcPct val="90000"/>
              </a:lnSpc>
            </a:pPr>
            <a:r>
              <a:rPr kumimoji="1" lang="ja-JP" altLang="en-US" sz="5400" dirty="0">
                <a:solidFill>
                  <a:srgbClr val="00B0F0"/>
                </a:solidFill>
                <a:latin typeface="Rounded Mplus 1c ExtraBold" panose="020B0802020203020207" pitchFamily="50" charset="-128"/>
                <a:ea typeface="Rounded Mplus 1c ExtraBold" panose="020B0802020203020207" pitchFamily="50" charset="-128"/>
                <a:cs typeface="Rounded Mplus 1c ExtraBold" panose="020B0802020203020207" pitchFamily="50" charset="-128"/>
              </a:rPr>
              <a:t>オンライン</a:t>
            </a:r>
            <a:endParaRPr kumimoji="1" lang="en-US" altLang="ja-JP" sz="5400" dirty="0">
              <a:solidFill>
                <a:srgbClr val="00B0F0"/>
              </a:solidFill>
              <a:latin typeface="Rounded Mplus 1c ExtraBold" panose="020B0802020203020207" pitchFamily="50" charset="-128"/>
              <a:ea typeface="Rounded Mplus 1c ExtraBold" panose="020B0802020203020207" pitchFamily="50" charset="-128"/>
              <a:cs typeface="Rounded Mplus 1c ExtraBold" panose="020B0802020203020207" pitchFamily="50" charset="-128"/>
            </a:endParaRPr>
          </a:p>
          <a:p>
            <a:pPr>
              <a:lnSpc>
                <a:spcPct val="90000"/>
              </a:lnSpc>
            </a:pPr>
            <a:r>
              <a:rPr kumimoji="1" lang="ja-JP" altLang="en-US" sz="5400" dirty="0">
                <a:solidFill>
                  <a:srgbClr val="ED77DF"/>
                </a:solidFill>
                <a:latin typeface="Rounded Mplus 1c ExtraBold" panose="020B0802020203020207" pitchFamily="50" charset="-128"/>
                <a:ea typeface="Rounded Mplus 1c ExtraBold" panose="020B0802020203020207" pitchFamily="50" charset="-128"/>
                <a:cs typeface="Rounded Mplus 1c ExtraBold" panose="020B0802020203020207" pitchFamily="50" charset="-128"/>
              </a:rPr>
              <a:t>マンツーマンレッスン</a:t>
            </a:r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FDA8C8AB-AC69-538D-BA79-5FDF23363F23}"/>
              </a:ext>
            </a:extLst>
          </p:cNvPr>
          <p:cNvGrpSpPr/>
          <p:nvPr/>
        </p:nvGrpSpPr>
        <p:grpSpPr>
          <a:xfrm>
            <a:off x="5084935" y="515396"/>
            <a:ext cx="1542426" cy="763904"/>
            <a:chOff x="3198813" y="400838"/>
            <a:chExt cx="1542426" cy="763904"/>
          </a:xfrm>
        </p:grpSpPr>
        <p:sp>
          <p:nvSpPr>
            <p:cNvPr id="25" name="フリーフォーム: 図形 24">
              <a:extLst>
                <a:ext uri="{FF2B5EF4-FFF2-40B4-BE49-F238E27FC236}">
                  <a16:creationId xmlns:a16="http://schemas.microsoft.com/office/drawing/2014/main" id="{76186414-FF63-5799-685A-79D21DF1A72B}"/>
                </a:ext>
              </a:extLst>
            </p:cNvPr>
            <p:cNvSpPr/>
            <p:nvPr/>
          </p:nvSpPr>
          <p:spPr>
            <a:xfrm>
              <a:off x="3198813" y="402743"/>
              <a:ext cx="57150" cy="761999"/>
            </a:xfrm>
            <a:custGeom>
              <a:avLst/>
              <a:gdLst>
                <a:gd name="connsiteX0" fmla="*/ 28575 w 57150"/>
                <a:gd name="connsiteY0" fmla="*/ 0 h 761999"/>
                <a:gd name="connsiteX1" fmla="*/ 0 w 57150"/>
                <a:gd name="connsiteY1" fmla="*/ 28575 h 761999"/>
                <a:gd name="connsiteX2" fmla="*/ 0 w 57150"/>
                <a:gd name="connsiteY2" fmla="*/ 762000 h 761999"/>
                <a:gd name="connsiteX3" fmla="*/ 57150 w 57150"/>
                <a:gd name="connsiteY3" fmla="*/ 762000 h 761999"/>
                <a:gd name="connsiteX4" fmla="*/ 57150 w 57150"/>
                <a:gd name="connsiteY4" fmla="*/ 28575 h 761999"/>
                <a:gd name="connsiteX5" fmla="*/ 28575 w 57150"/>
                <a:gd name="connsiteY5" fmla="*/ 0 h 76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761999">
                  <a:moveTo>
                    <a:pt x="28575" y="0"/>
                  </a:moveTo>
                  <a:cubicBezTo>
                    <a:pt x="12382" y="0"/>
                    <a:pt x="0" y="12382"/>
                    <a:pt x="0" y="28575"/>
                  </a:cubicBezTo>
                  <a:lnTo>
                    <a:pt x="0" y="762000"/>
                  </a:lnTo>
                  <a:lnTo>
                    <a:pt x="57150" y="762000"/>
                  </a:lnTo>
                  <a:lnTo>
                    <a:pt x="57150" y="28575"/>
                  </a:lnTo>
                  <a:cubicBezTo>
                    <a:pt x="57150" y="12382"/>
                    <a:pt x="44768" y="0"/>
                    <a:pt x="28575" y="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solidFill>
                  <a:srgbClr val="C00000"/>
                </a:solidFill>
              </a:endParaRPr>
            </a:p>
          </p:txBody>
        </p:sp>
        <p:sp>
          <p:nvSpPr>
            <p:cNvPr id="26" name="フリーフォーム: 図形 25">
              <a:extLst>
                <a:ext uri="{FF2B5EF4-FFF2-40B4-BE49-F238E27FC236}">
                  <a16:creationId xmlns:a16="http://schemas.microsoft.com/office/drawing/2014/main" id="{4630B574-A2A8-3959-CC2A-00014BA4493C}"/>
                </a:ext>
              </a:extLst>
            </p:cNvPr>
            <p:cNvSpPr/>
            <p:nvPr/>
          </p:nvSpPr>
          <p:spPr>
            <a:xfrm>
              <a:off x="3277518" y="400838"/>
              <a:ext cx="1463721" cy="662290"/>
            </a:xfrm>
            <a:custGeom>
              <a:avLst/>
              <a:gdLst>
                <a:gd name="connsiteX0" fmla="*/ 120968 w 438150"/>
                <a:gd name="connsiteY0" fmla="*/ 0 h 342900"/>
                <a:gd name="connsiteX1" fmla="*/ 0 w 438150"/>
                <a:gd name="connsiteY1" fmla="*/ 27623 h 342900"/>
                <a:gd name="connsiteX2" fmla="*/ 0 w 438150"/>
                <a:gd name="connsiteY2" fmla="*/ 342900 h 342900"/>
                <a:gd name="connsiteX3" fmla="*/ 120968 w 438150"/>
                <a:gd name="connsiteY3" fmla="*/ 315278 h 342900"/>
                <a:gd name="connsiteX4" fmla="*/ 438150 w 438150"/>
                <a:gd name="connsiteY4" fmla="*/ 317183 h 342900"/>
                <a:gd name="connsiteX5" fmla="*/ 438150 w 438150"/>
                <a:gd name="connsiteY5" fmla="*/ 1905 h 342900"/>
                <a:gd name="connsiteX6" fmla="*/ 120968 w 438150"/>
                <a:gd name="connsiteY6" fmla="*/ 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150" h="342900">
                  <a:moveTo>
                    <a:pt x="120968" y="0"/>
                  </a:moveTo>
                  <a:cubicBezTo>
                    <a:pt x="37148" y="0"/>
                    <a:pt x="0" y="27623"/>
                    <a:pt x="0" y="27623"/>
                  </a:cubicBezTo>
                  <a:lnTo>
                    <a:pt x="0" y="342900"/>
                  </a:lnTo>
                  <a:cubicBezTo>
                    <a:pt x="0" y="342900"/>
                    <a:pt x="36195" y="315278"/>
                    <a:pt x="120968" y="315278"/>
                  </a:cubicBezTo>
                  <a:cubicBezTo>
                    <a:pt x="221933" y="315278"/>
                    <a:pt x="320993" y="370523"/>
                    <a:pt x="438150" y="317183"/>
                  </a:cubicBezTo>
                  <a:lnTo>
                    <a:pt x="438150" y="1905"/>
                  </a:lnTo>
                  <a:cubicBezTo>
                    <a:pt x="290513" y="45720"/>
                    <a:pt x="221933" y="0"/>
                    <a:pt x="120968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lIns="0" rIns="0" rtlCol="0" anchor="ctr"/>
            <a:lstStyle/>
            <a:p>
              <a:pPr algn="ctr"/>
              <a:r>
                <a:rPr lang="ja-JP" altLang="en-US" sz="2000" dirty="0">
                  <a:solidFill>
                    <a:schemeClr val="bg1"/>
                  </a:solidFill>
                  <a:latin typeface="Rounded Mplus 1c Bold" panose="020B0702020203020207" pitchFamily="50" charset="-128"/>
                  <a:ea typeface="Rounded Mplus 1c Bold" panose="020B0702020203020207" pitchFamily="50" charset="-128"/>
                  <a:cs typeface="Rounded Mplus 1c Bold" panose="020B0702020203020207" pitchFamily="50" charset="-128"/>
                </a:rPr>
                <a:t>自由予約制</a:t>
              </a:r>
            </a:p>
          </p:txBody>
        </p:sp>
      </p:grp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5FE56AD4-B12F-3BC8-6401-1A2931C7D6E3}"/>
              </a:ext>
            </a:extLst>
          </p:cNvPr>
          <p:cNvGrpSpPr/>
          <p:nvPr/>
        </p:nvGrpSpPr>
        <p:grpSpPr>
          <a:xfrm>
            <a:off x="321995" y="4028484"/>
            <a:ext cx="4258588" cy="1182545"/>
            <a:chOff x="229762" y="3759652"/>
            <a:chExt cx="4258588" cy="1189356"/>
          </a:xfrm>
        </p:grpSpPr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6A5E2461-8062-01D2-749D-FF4D7B69EE3A}"/>
                </a:ext>
              </a:extLst>
            </p:cNvPr>
            <p:cNvSpPr txBox="1"/>
            <p:nvPr/>
          </p:nvSpPr>
          <p:spPr>
            <a:xfrm>
              <a:off x="549451" y="3759652"/>
              <a:ext cx="35028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dirty="0">
                  <a:latin typeface="Rounded Mplus 1c Bold" panose="020B0702020203020207" pitchFamily="50" charset="-128"/>
                  <a:ea typeface="Rounded Mplus 1c Bold" panose="020B0702020203020207" pitchFamily="50" charset="-128"/>
                  <a:cs typeface="Rounded Mplus 1c Bold" panose="020B0702020203020207" pitchFamily="50" charset="-128"/>
                </a:rPr>
                <a:t>平日、</a:t>
              </a:r>
              <a:r>
                <a:rPr kumimoji="1" lang="en-US" altLang="ja-JP" sz="2000" dirty="0">
                  <a:solidFill>
                    <a:srgbClr val="C00000"/>
                  </a:solidFill>
                  <a:latin typeface="Rounded Mplus 1c Bold" panose="020B0702020203020207" pitchFamily="50" charset="-128"/>
                  <a:ea typeface="Rounded Mplus 1c Bold" panose="020B0702020203020207" pitchFamily="50" charset="-128"/>
                  <a:cs typeface="Rounded Mplus 1c Bold" panose="020B0702020203020207" pitchFamily="50" charset="-128"/>
                </a:rPr>
                <a:t>13:00</a:t>
              </a:r>
              <a:r>
                <a:rPr kumimoji="1" lang="ja-JP" altLang="en-US" sz="2000" dirty="0">
                  <a:latin typeface="Rounded Mplus 1c Bold" panose="020B0702020203020207" pitchFamily="50" charset="-128"/>
                  <a:ea typeface="Rounded Mplus 1c Bold" panose="020B0702020203020207" pitchFamily="50" charset="-128"/>
                  <a:cs typeface="Rounded Mplus 1c Bold" panose="020B0702020203020207" pitchFamily="50" charset="-128"/>
                </a:rPr>
                <a:t>から</a:t>
              </a:r>
              <a:r>
                <a:rPr kumimoji="1" lang="en-US" altLang="ja-JP" sz="2000" dirty="0">
                  <a:solidFill>
                    <a:srgbClr val="C00000"/>
                  </a:solidFill>
                  <a:latin typeface="Rounded Mplus 1c Bold" panose="020B0702020203020207" pitchFamily="50" charset="-128"/>
                  <a:ea typeface="Rounded Mplus 1c Bold" panose="020B0702020203020207" pitchFamily="50" charset="-128"/>
                  <a:cs typeface="Rounded Mplus 1c Bold" panose="020B0702020203020207" pitchFamily="50" charset="-128"/>
                </a:rPr>
                <a:t>18:00</a:t>
              </a:r>
              <a:r>
                <a:rPr kumimoji="1" lang="ja-JP" altLang="en-US" sz="2000" dirty="0">
                  <a:latin typeface="Rounded Mplus 1c Bold" panose="020B0702020203020207" pitchFamily="50" charset="-128"/>
                  <a:ea typeface="Rounded Mplus 1c Bold" panose="020B0702020203020207" pitchFamily="50" charset="-128"/>
                  <a:cs typeface="Rounded Mplus 1c Bold" panose="020B0702020203020207" pitchFamily="50" charset="-128"/>
                </a:rPr>
                <a:t>まで</a:t>
              </a: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FB572E14-F302-428B-330C-8E3B39801906}"/>
                </a:ext>
              </a:extLst>
            </p:cNvPr>
            <p:cNvSpPr txBox="1"/>
            <p:nvPr/>
          </p:nvSpPr>
          <p:spPr>
            <a:xfrm>
              <a:off x="549451" y="4137485"/>
              <a:ext cx="39388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dirty="0">
                  <a:solidFill>
                    <a:srgbClr val="C00000"/>
                  </a:solidFill>
                  <a:latin typeface="Rounded Mplus 1c Bold" panose="020B0702020203020207" pitchFamily="50" charset="-128"/>
                  <a:ea typeface="Rounded Mplus 1c Bold" panose="020B0702020203020207" pitchFamily="50" charset="-128"/>
                  <a:cs typeface="Rounded Mplus 1c Bold" panose="020B0702020203020207" pitchFamily="50" charset="-128"/>
                </a:rPr>
                <a:t>一回</a:t>
              </a:r>
              <a:r>
                <a:rPr kumimoji="1" lang="en-US" altLang="ja-JP" sz="2000" dirty="0">
                  <a:solidFill>
                    <a:srgbClr val="C00000"/>
                  </a:solidFill>
                  <a:latin typeface="Rounded Mplus 1c Bold" panose="020B0702020203020207" pitchFamily="50" charset="-128"/>
                  <a:ea typeface="Rounded Mplus 1c Bold" panose="020B0702020203020207" pitchFamily="50" charset="-128"/>
                  <a:cs typeface="Rounded Mplus 1c Bold" panose="020B0702020203020207" pitchFamily="50" charset="-128"/>
                </a:rPr>
                <a:t>25</a:t>
              </a:r>
              <a:r>
                <a:rPr kumimoji="1" lang="ja-JP" altLang="en-US" sz="2000" dirty="0">
                  <a:solidFill>
                    <a:srgbClr val="C00000"/>
                  </a:solidFill>
                  <a:latin typeface="Rounded Mplus 1c Bold" panose="020B0702020203020207" pitchFamily="50" charset="-128"/>
                  <a:ea typeface="Rounded Mplus 1c Bold" panose="020B0702020203020207" pitchFamily="50" charset="-128"/>
                  <a:cs typeface="Rounded Mplus 1c Bold" panose="020B0702020203020207" pitchFamily="50" charset="-128"/>
                </a:rPr>
                <a:t>分、月１回からご予約</a:t>
              </a:r>
              <a:r>
                <a:rPr kumimoji="1" lang="en-US" altLang="ja-JP" sz="2000" dirty="0">
                  <a:solidFill>
                    <a:srgbClr val="C00000"/>
                  </a:solidFill>
                  <a:latin typeface="Rounded Mplus 1c Bold" panose="020B0702020203020207" pitchFamily="50" charset="-128"/>
                  <a:ea typeface="Rounded Mplus 1c Bold" panose="020B0702020203020207" pitchFamily="50" charset="-128"/>
                  <a:cs typeface="Rounded Mplus 1c Bold" panose="020B0702020203020207" pitchFamily="50" charset="-128"/>
                </a:rPr>
                <a:t>OK</a:t>
              </a:r>
              <a:endParaRPr kumimoji="1" lang="ja-JP" altLang="en-US" sz="2000" dirty="0">
                <a:latin typeface="Rounded Mplus 1c Bold" panose="020B0702020203020207" pitchFamily="50" charset="-128"/>
                <a:ea typeface="Rounded Mplus 1c Bold" panose="020B0702020203020207" pitchFamily="50" charset="-128"/>
                <a:cs typeface="Rounded Mplus 1c Bold" panose="020B0702020203020207" pitchFamily="50" charset="-128"/>
              </a:endParaRP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888EFD71-84FA-A5E4-7C1C-A78FA906BC52}"/>
                </a:ext>
              </a:extLst>
            </p:cNvPr>
            <p:cNvSpPr txBox="1"/>
            <p:nvPr/>
          </p:nvSpPr>
          <p:spPr>
            <a:xfrm>
              <a:off x="549451" y="4548898"/>
              <a:ext cx="1847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kumimoji="1" lang="ja-JP" altLang="en-US" sz="2000" dirty="0">
                <a:latin typeface="Rounded Mplus 1c Bold" panose="020B0702020203020207" pitchFamily="50" charset="-128"/>
                <a:ea typeface="Rounded Mplus 1c Bold" panose="020B0702020203020207" pitchFamily="50" charset="-128"/>
                <a:cs typeface="Rounded Mplus 1c Bold" panose="020B0702020203020207" pitchFamily="50" charset="-128"/>
              </a:endParaRPr>
            </a:p>
          </p:txBody>
        </p:sp>
        <p:pic>
          <p:nvPicPr>
            <p:cNvPr id="33" name="グラフィックス 32" descr="ビーチ ボール 単色塗りつぶし">
              <a:extLst>
                <a:ext uri="{FF2B5EF4-FFF2-40B4-BE49-F238E27FC236}">
                  <a16:creationId xmlns:a16="http://schemas.microsoft.com/office/drawing/2014/main" id="{8AD91151-6C08-3F26-F859-5FE5743D9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29762" y="3783442"/>
              <a:ext cx="319689" cy="319688"/>
            </a:xfrm>
            <a:prstGeom prst="rect">
              <a:avLst/>
            </a:prstGeom>
          </p:spPr>
        </p:pic>
        <p:pic>
          <p:nvPicPr>
            <p:cNvPr id="34" name="グラフィックス 33" descr="ビーチ ボール 単色塗りつぶし">
              <a:extLst>
                <a:ext uri="{FF2B5EF4-FFF2-40B4-BE49-F238E27FC236}">
                  <a16:creationId xmlns:a16="http://schemas.microsoft.com/office/drawing/2014/main" id="{CC8A1464-D2B8-8ABF-8DD2-CF0A0E53F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29762" y="4178749"/>
              <a:ext cx="319689" cy="319689"/>
            </a:xfrm>
            <a:prstGeom prst="rect">
              <a:avLst/>
            </a:prstGeom>
          </p:spPr>
        </p:pic>
      </p:grp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DC7505AB-792A-821E-B680-3D7338215781}"/>
              </a:ext>
            </a:extLst>
          </p:cNvPr>
          <p:cNvGrpSpPr/>
          <p:nvPr/>
        </p:nvGrpSpPr>
        <p:grpSpPr>
          <a:xfrm>
            <a:off x="449542" y="5144899"/>
            <a:ext cx="3064212" cy="1470952"/>
            <a:chOff x="512334" y="5924509"/>
            <a:chExt cx="3064212" cy="1470952"/>
          </a:xfrm>
        </p:grpSpPr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82E792B4-DC38-E719-B1B1-602584B5934A}"/>
                </a:ext>
              </a:extLst>
            </p:cNvPr>
            <p:cNvSpPr txBox="1"/>
            <p:nvPr/>
          </p:nvSpPr>
          <p:spPr>
            <a:xfrm>
              <a:off x="1162544" y="6010466"/>
              <a:ext cx="241400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kumimoji="1" lang="ja-JP" altLang="en-US" sz="1200" dirty="0">
                  <a:solidFill>
                    <a:srgbClr val="002060"/>
                  </a:solidFill>
                  <a:latin typeface="Rounded Mplus 1c Bold" panose="020B0702020203020207" pitchFamily="50" charset="-128"/>
                  <a:ea typeface="Rounded Mplus 1c Bold" panose="020B0702020203020207" pitchFamily="50" charset="-128"/>
                  <a:cs typeface="Rounded Mplus 1c Bold" panose="020B0702020203020207" pitchFamily="50" charset="-128"/>
                </a:rPr>
                <a:t>・パソコン、</a:t>
              </a:r>
              <a:r>
                <a:rPr kumimoji="1" lang="en-US" altLang="ja-JP" sz="1200" dirty="0">
                  <a:solidFill>
                    <a:srgbClr val="002060"/>
                  </a:solidFill>
                  <a:latin typeface="Rounded Mplus 1c Bold" panose="020B0702020203020207" pitchFamily="50" charset="-128"/>
                  <a:ea typeface="Rounded Mplus 1c Bold" panose="020B0702020203020207" pitchFamily="50" charset="-128"/>
                  <a:cs typeface="Rounded Mplus 1c Bold" panose="020B0702020203020207" pitchFamily="50" charset="-128"/>
                </a:rPr>
                <a:t>iPad</a:t>
              </a:r>
              <a:r>
                <a:rPr kumimoji="1" lang="ja-JP" altLang="en-US" sz="1200" dirty="0">
                  <a:solidFill>
                    <a:srgbClr val="002060"/>
                  </a:solidFill>
                  <a:latin typeface="Rounded Mplus 1c Bold" panose="020B0702020203020207" pitchFamily="50" charset="-128"/>
                  <a:ea typeface="Rounded Mplus 1c Bold" panose="020B0702020203020207" pitchFamily="50" charset="-128"/>
                  <a:cs typeface="Rounded Mplus 1c Bold" panose="020B0702020203020207" pitchFamily="50" charset="-128"/>
                </a:rPr>
                <a:t>などで</a:t>
              </a:r>
              <a:endParaRPr kumimoji="1" lang="en-US" altLang="ja-JP" sz="1200" dirty="0">
                <a:solidFill>
                  <a:srgbClr val="002060"/>
                </a:solidFill>
                <a:latin typeface="Rounded Mplus 1c Bold" panose="020B0702020203020207" pitchFamily="50" charset="-128"/>
                <a:ea typeface="Rounded Mplus 1c Bold" panose="020B0702020203020207" pitchFamily="50" charset="-128"/>
                <a:cs typeface="Rounded Mplus 1c Bold" panose="020B0702020203020207" pitchFamily="50" charset="-128"/>
              </a:endParaRPr>
            </a:p>
            <a:p>
              <a:pPr algn="just"/>
              <a:r>
                <a:rPr kumimoji="1" lang="en-US" altLang="ja-JP" sz="1200" dirty="0">
                  <a:solidFill>
                    <a:srgbClr val="002060"/>
                  </a:solidFill>
                  <a:latin typeface="Rounded Mplus 1c Bold" panose="020B0702020203020207" pitchFamily="50" charset="-128"/>
                  <a:ea typeface="Rounded Mplus 1c Bold" panose="020B0702020203020207" pitchFamily="50" charset="-128"/>
                  <a:cs typeface="Rounded Mplus 1c Bold" panose="020B0702020203020207" pitchFamily="50" charset="-128"/>
                </a:rPr>
                <a:t>25</a:t>
              </a:r>
              <a:r>
                <a:rPr kumimoji="1" lang="ja-JP" altLang="en-US" sz="1200" dirty="0">
                  <a:solidFill>
                    <a:srgbClr val="002060"/>
                  </a:solidFill>
                  <a:latin typeface="Rounded Mplus 1c Bold" panose="020B0702020203020207" pitchFamily="50" charset="-128"/>
                  <a:ea typeface="Rounded Mplus 1c Bold" panose="020B0702020203020207" pitchFamily="50" charset="-128"/>
                  <a:cs typeface="Rounded Mplus 1c Bold" panose="020B0702020203020207" pitchFamily="50" charset="-128"/>
                </a:rPr>
                <a:t>分間学習が可能なお子さん</a:t>
              </a:r>
              <a:endParaRPr kumimoji="1" lang="en-US" altLang="ja-JP" sz="1200" dirty="0">
                <a:solidFill>
                  <a:srgbClr val="002060"/>
                </a:solidFill>
                <a:latin typeface="Rounded Mplus 1c Bold" panose="020B0702020203020207" pitchFamily="50" charset="-128"/>
                <a:ea typeface="Rounded Mplus 1c Bold" panose="020B0702020203020207" pitchFamily="50" charset="-128"/>
                <a:cs typeface="Rounded Mplus 1c Bold" panose="020B0702020203020207" pitchFamily="50" charset="-128"/>
              </a:endParaRPr>
            </a:p>
            <a:p>
              <a:pPr algn="just"/>
              <a:r>
                <a:rPr kumimoji="1" lang="ja-JP" altLang="en-US" sz="1200" dirty="0">
                  <a:solidFill>
                    <a:srgbClr val="002060"/>
                  </a:solidFill>
                  <a:latin typeface="Rounded Mplus 1c Bold" panose="020B0702020203020207" pitchFamily="50" charset="-128"/>
                  <a:ea typeface="Rounded Mplus 1c Bold" panose="020B0702020203020207" pitchFamily="50" charset="-128"/>
                  <a:cs typeface="Rounded Mplus 1c Bold" panose="020B0702020203020207" pitchFamily="50" charset="-128"/>
                </a:rPr>
                <a:t>・中国語に興味があるお子さん</a:t>
              </a:r>
              <a:endParaRPr kumimoji="1" lang="en-US" altLang="ja-JP" sz="1200" dirty="0">
                <a:solidFill>
                  <a:srgbClr val="002060"/>
                </a:solidFill>
                <a:latin typeface="Rounded Mplus 1c Bold" panose="020B0702020203020207" pitchFamily="50" charset="-128"/>
                <a:ea typeface="Rounded Mplus 1c Bold" panose="020B0702020203020207" pitchFamily="50" charset="-128"/>
                <a:cs typeface="Rounded Mplus 1c Bold" panose="020B0702020203020207" pitchFamily="50" charset="-128"/>
              </a:endParaRPr>
            </a:p>
            <a:p>
              <a:pPr algn="just"/>
              <a:r>
                <a:rPr kumimoji="1" lang="ja-JP" altLang="en-US" sz="1200" dirty="0">
                  <a:solidFill>
                    <a:srgbClr val="002060"/>
                  </a:solidFill>
                  <a:latin typeface="Rounded Mplus 1c Bold" panose="020B0702020203020207" pitchFamily="50" charset="-128"/>
                  <a:ea typeface="Rounded Mplus 1c Bold" panose="020B0702020203020207" pitchFamily="50" charset="-128"/>
                  <a:cs typeface="Rounded Mplus 1c Bold" panose="020B0702020203020207" pitchFamily="50" charset="-128"/>
                </a:rPr>
                <a:t>・</a:t>
              </a:r>
              <a:r>
                <a:rPr kumimoji="1" lang="en-US" altLang="ja-JP" sz="1200" dirty="0">
                  <a:solidFill>
                    <a:srgbClr val="002060"/>
                  </a:solidFill>
                  <a:latin typeface="Rounded Mplus 1c Bold" panose="020B0702020203020207" pitchFamily="50" charset="-128"/>
                  <a:ea typeface="Rounded Mplus 1c Bold" panose="020B0702020203020207" pitchFamily="50" charset="-128"/>
                  <a:cs typeface="Rounded Mplus 1c Bold" panose="020B0702020203020207" pitchFamily="50" charset="-128"/>
                </a:rPr>
                <a:t>1</a:t>
              </a:r>
              <a:r>
                <a:rPr kumimoji="1" lang="ja-JP" altLang="en-US" sz="1200" dirty="0">
                  <a:solidFill>
                    <a:srgbClr val="002060"/>
                  </a:solidFill>
                  <a:latin typeface="Rounded Mplus 1c Bold" panose="020B0702020203020207" pitchFamily="50" charset="-128"/>
                  <a:ea typeface="Rounded Mplus 1c Bold" panose="020B0702020203020207" pitchFamily="50" charset="-128"/>
                  <a:cs typeface="Rounded Mplus 1c Bold" panose="020B0702020203020207" pitchFamily="50" charset="-128"/>
                </a:rPr>
                <a:t>：</a:t>
              </a:r>
              <a:r>
                <a:rPr kumimoji="1" lang="en-US" altLang="ja-JP" sz="1200" dirty="0">
                  <a:solidFill>
                    <a:srgbClr val="002060"/>
                  </a:solidFill>
                  <a:latin typeface="Rounded Mplus 1c Bold" panose="020B0702020203020207" pitchFamily="50" charset="-128"/>
                  <a:ea typeface="Rounded Mplus 1c Bold" panose="020B0702020203020207" pitchFamily="50" charset="-128"/>
                  <a:cs typeface="Rounded Mplus 1c Bold" panose="020B0702020203020207" pitchFamily="50" charset="-128"/>
                </a:rPr>
                <a:t>1</a:t>
              </a:r>
              <a:r>
                <a:rPr kumimoji="1" lang="ja-JP" altLang="en-US" sz="1200" dirty="0">
                  <a:solidFill>
                    <a:srgbClr val="002060"/>
                  </a:solidFill>
                  <a:latin typeface="Rounded Mplus 1c Bold" panose="020B0702020203020207" pitchFamily="50" charset="-128"/>
                  <a:ea typeface="Rounded Mplus 1c Bold" panose="020B0702020203020207" pitchFamily="50" charset="-128"/>
                  <a:cs typeface="Rounded Mplus 1c Bold" panose="020B0702020203020207" pitchFamily="50" charset="-128"/>
                </a:rPr>
                <a:t>でしっかり中国語の習得を目指したいお子さん</a:t>
              </a:r>
              <a:endParaRPr kumimoji="1" lang="en-US" altLang="ja-JP" sz="1200" dirty="0">
                <a:solidFill>
                  <a:srgbClr val="002060"/>
                </a:solidFill>
                <a:latin typeface="Rounded Mplus 1c Bold" panose="020B0702020203020207" pitchFamily="50" charset="-128"/>
                <a:ea typeface="Rounded Mplus 1c Bold" panose="020B0702020203020207" pitchFamily="50" charset="-128"/>
                <a:cs typeface="Rounded Mplus 1c Bold" panose="020B0702020203020207" pitchFamily="50" charset="-128"/>
              </a:endParaRPr>
            </a:p>
            <a:p>
              <a:pPr algn="just"/>
              <a:r>
                <a:rPr kumimoji="1" lang="ja-JP" altLang="en-US" sz="1200" dirty="0">
                  <a:solidFill>
                    <a:srgbClr val="C00000"/>
                  </a:solidFill>
                  <a:latin typeface="Rounded Mplus 1c Bold" panose="020B0702020203020207" pitchFamily="50" charset="-128"/>
                  <a:ea typeface="Rounded Mplus 1c Bold" panose="020B0702020203020207" pitchFamily="50" charset="-128"/>
                  <a:cs typeface="Rounded Mplus 1c Bold" panose="020B0702020203020207" pitchFamily="50" charset="-128"/>
                </a:rPr>
                <a:t>お問い合わせ、お応募お待ちしております</a:t>
              </a:r>
            </a:p>
          </p:txBody>
        </p:sp>
        <p:pic>
          <p:nvPicPr>
            <p:cNvPr id="51" name="グラフィックス 50" descr="開いた本 単色塗りつぶし">
              <a:extLst>
                <a:ext uri="{FF2B5EF4-FFF2-40B4-BE49-F238E27FC236}">
                  <a16:creationId xmlns:a16="http://schemas.microsoft.com/office/drawing/2014/main" id="{DBECEB7F-A7C0-6CF7-CE16-E7C921374C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12334" y="5924509"/>
              <a:ext cx="616453" cy="616453"/>
            </a:xfrm>
            <a:prstGeom prst="rect">
              <a:avLst/>
            </a:prstGeom>
          </p:spPr>
        </p:pic>
      </p:grp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6380A8F9-4AD0-09FE-230B-E85E28FCE3F3}"/>
              </a:ext>
            </a:extLst>
          </p:cNvPr>
          <p:cNvSpPr txBox="1"/>
          <p:nvPr/>
        </p:nvSpPr>
        <p:spPr>
          <a:xfrm>
            <a:off x="3811607" y="8457945"/>
            <a:ext cx="280445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C00000"/>
                </a:solidFill>
                <a:latin typeface="Rounded Mplus 1c Bold" panose="020B0702020203020207" pitchFamily="50" charset="-128"/>
                <a:ea typeface="Rounded Mplus 1c Bold" panose="020B0702020203020207" pitchFamily="50" charset="-128"/>
                <a:cs typeface="Rounded Mplus 1c Bold" panose="020B0702020203020207" pitchFamily="50" charset="-128"/>
              </a:rPr>
              <a:t>お申込みや、詳しい予約・受講方法などについては、新橋校事務局までお問合せください！</a:t>
            </a:r>
            <a:endParaRPr kumimoji="1" lang="en-US" altLang="ja-JP" sz="1100" dirty="0">
              <a:solidFill>
                <a:srgbClr val="C00000"/>
              </a:solidFill>
              <a:latin typeface="Rounded Mplus 1c Bold" panose="020B0702020203020207" pitchFamily="50" charset="-128"/>
              <a:ea typeface="Rounded Mplus 1c Bold" panose="020B0702020203020207" pitchFamily="50" charset="-128"/>
              <a:cs typeface="Rounded Mplus 1c Bold" panose="020B0702020203020207" pitchFamily="50" charset="-128"/>
            </a:endParaRPr>
          </a:p>
          <a:p>
            <a:endParaRPr kumimoji="1" lang="en-US" altLang="ja-JP" sz="1100" dirty="0">
              <a:solidFill>
                <a:srgbClr val="C00000"/>
              </a:solidFill>
              <a:latin typeface="Rounded Mplus 1c Bold" panose="020B0702020203020207" pitchFamily="50" charset="-128"/>
              <a:ea typeface="Rounded Mplus 1c Bold" panose="020B0702020203020207" pitchFamily="50" charset="-128"/>
              <a:cs typeface="Rounded Mplus 1c Bold" panose="020B0702020203020207" pitchFamily="50" charset="-128"/>
            </a:endParaRPr>
          </a:p>
          <a:p>
            <a:r>
              <a:rPr kumimoji="1" lang="ja-JP" altLang="en-US" sz="1100" dirty="0">
                <a:solidFill>
                  <a:srgbClr val="C00000"/>
                </a:solidFill>
                <a:latin typeface="Rounded Mplus 1c Bold" panose="020B0702020203020207" pitchFamily="50" charset="-128"/>
                <a:ea typeface="Rounded Mplus 1c Bold" panose="020B0702020203020207" pitchFamily="50" charset="-128"/>
                <a:cs typeface="Rounded Mplus 1c Bold" panose="020B0702020203020207" pitchFamily="50" charset="-128"/>
              </a:rPr>
              <a:t>ハオ中国語アカデミー新橋校</a:t>
            </a:r>
            <a:endParaRPr kumimoji="1" lang="en-US" altLang="ja-JP" sz="1100" dirty="0">
              <a:solidFill>
                <a:srgbClr val="C00000"/>
              </a:solidFill>
              <a:latin typeface="Rounded Mplus 1c Bold" panose="020B0702020203020207" pitchFamily="50" charset="-128"/>
              <a:ea typeface="Rounded Mplus 1c Bold" panose="020B0702020203020207" pitchFamily="50" charset="-128"/>
              <a:cs typeface="Rounded Mplus 1c Bold" panose="020B0702020203020207" pitchFamily="50" charset="-128"/>
            </a:endParaRPr>
          </a:p>
          <a:p>
            <a:r>
              <a:rPr kumimoji="1" lang="en-US" altLang="ja-JP" sz="1100" dirty="0">
                <a:solidFill>
                  <a:srgbClr val="C00000"/>
                </a:solidFill>
                <a:latin typeface="Rounded Mplus 1c Bold" panose="020B0702020203020207" pitchFamily="50" charset="-128"/>
                <a:ea typeface="Rounded Mplus 1c Bold" panose="020B0702020203020207" pitchFamily="50" charset="-128"/>
                <a:cs typeface="Rounded Mplus 1c Bold" panose="020B0702020203020207" pitchFamily="50" charset="-128"/>
              </a:rPr>
              <a:t>TEL</a:t>
            </a:r>
            <a:r>
              <a:rPr kumimoji="1" lang="ja-JP" altLang="en-US" sz="1100" dirty="0">
                <a:solidFill>
                  <a:srgbClr val="C00000"/>
                </a:solidFill>
                <a:latin typeface="Rounded Mplus 1c Bold" panose="020B0702020203020207" pitchFamily="50" charset="-128"/>
                <a:ea typeface="Rounded Mplus 1c Bold" panose="020B0702020203020207" pitchFamily="50" charset="-128"/>
                <a:cs typeface="Rounded Mplus 1c Bold" panose="020B0702020203020207" pitchFamily="50" charset="-128"/>
              </a:rPr>
              <a:t>：</a:t>
            </a:r>
            <a:r>
              <a:rPr kumimoji="1" lang="en-US" altLang="ja-JP" sz="1100" dirty="0">
                <a:solidFill>
                  <a:srgbClr val="C00000"/>
                </a:solidFill>
                <a:latin typeface="Rounded Mplus 1c Bold" panose="020B0702020203020207" pitchFamily="50" charset="-128"/>
                <a:ea typeface="Rounded Mplus 1c Bold" panose="020B0702020203020207" pitchFamily="50" charset="-128"/>
                <a:cs typeface="Rounded Mplus 1c Bold" panose="020B0702020203020207" pitchFamily="50" charset="-128"/>
              </a:rPr>
              <a:t>03-5157-3222</a:t>
            </a:r>
          </a:p>
          <a:p>
            <a:r>
              <a:rPr kumimoji="1" lang="en-US" altLang="ja-JP" sz="1100" dirty="0">
                <a:solidFill>
                  <a:srgbClr val="C00000"/>
                </a:solidFill>
                <a:latin typeface="Rounded Mplus 1c Bold" panose="020B0702020203020207" pitchFamily="50" charset="-128"/>
                <a:ea typeface="Rounded Mplus 1c Bold" panose="020B0702020203020207" pitchFamily="50" charset="-128"/>
                <a:cs typeface="Rounded Mplus 1c Bold" panose="020B0702020203020207" pitchFamily="50" charset="-128"/>
              </a:rPr>
              <a:t>E-mail</a:t>
            </a:r>
            <a:r>
              <a:rPr kumimoji="1" lang="ja-JP" altLang="en-US" sz="1100" dirty="0">
                <a:solidFill>
                  <a:srgbClr val="C00000"/>
                </a:solidFill>
                <a:latin typeface="Rounded Mplus 1c Bold" panose="020B0702020203020207" pitchFamily="50" charset="-128"/>
                <a:ea typeface="Rounded Mplus 1c Bold" panose="020B0702020203020207" pitchFamily="50" charset="-128"/>
                <a:cs typeface="Rounded Mplus 1c Bold" panose="020B0702020203020207" pitchFamily="50" charset="-128"/>
              </a:rPr>
              <a:t>：</a:t>
            </a:r>
            <a:r>
              <a:rPr kumimoji="1" lang="en-US" altLang="ja-JP" sz="1100" dirty="0">
                <a:solidFill>
                  <a:srgbClr val="C00000"/>
                </a:solidFill>
                <a:latin typeface="Rounded Mplus 1c Bold" panose="020B0702020203020207" pitchFamily="50" charset="-128"/>
                <a:ea typeface="Rounded Mplus 1c Bold" panose="020B0702020203020207" pitchFamily="50" charset="-128"/>
                <a:cs typeface="Rounded Mplus 1c Bold" panose="020B0702020203020207" pitchFamily="50" charset="-128"/>
              </a:rPr>
              <a:t>hao-shinbashi@haonet.co.jp</a:t>
            </a:r>
            <a:endParaRPr kumimoji="1" lang="ja-JP" altLang="en-US" sz="1100" dirty="0">
              <a:solidFill>
                <a:srgbClr val="C00000"/>
              </a:solidFill>
              <a:latin typeface="Rounded Mplus 1c Bold" panose="020B0702020203020207" pitchFamily="50" charset="-128"/>
              <a:ea typeface="Rounded Mplus 1c Bold" panose="020B0702020203020207" pitchFamily="50" charset="-128"/>
              <a:cs typeface="Rounded Mplus 1c Bold" panose="020B0702020203020207" pitchFamily="50" charset="-128"/>
            </a:endParaRPr>
          </a:p>
        </p:txBody>
      </p:sp>
      <p:pic>
        <p:nvPicPr>
          <p:cNvPr id="61" name="グラフィックス 60" descr="ベル 単色塗りつぶし">
            <a:extLst>
              <a:ext uri="{FF2B5EF4-FFF2-40B4-BE49-F238E27FC236}">
                <a16:creationId xmlns:a16="http://schemas.microsoft.com/office/drawing/2014/main" id="{B578C757-588E-D211-AB7E-31ED24380B0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232999">
            <a:off x="3451874" y="8403461"/>
            <a:ext cx="535341" cy="535341"/>
          </a:xfrm>
          <a:prstGeom prst="rect">
            <a:avLst/>
          </a:prstGeom>
        </p:spPr>
      </p:pic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6C7A6E73-2399-74D7-B541-41A17C5C75E6}"/>
              </a:ext>
            </a:extLst>
          </p:cNvPr>
          <p:cNvSpPr/>
          <p:nvPr/>
        </p:nvSpPr>
        <p:spPr>
          <a:xfrm>
            <a:off x="1774318" y="8154639"/>
            <a:ext cx="1622550" cy="1524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kumimoji="1" lang="ja-JP" altLang="en-US" sz="1000" dirty="0">
                <a:solidFill>
                  <a:schemeClr val="bg2">
                    <a:lumMod val="25000"/>
                  </a:schemeClr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レッスンを担当するのは、ネイティブのベテラン講師。現在子育て中の現役ママや、こどもレッスン経験豊富な講師ばかりです。ゲームや遊びを交えながら、楽しくレッスンをしています。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377243BD-8C9B-92A8-4176-CBC44740458D}"/>
              </a:ext>
            </a:extLst>
          </p:cNvPr>
          <p:cNvSpPr txBox="1"/>
          <p:nvPr/>
        </p:nvSpPr>
        <p:spPr>
          <a:xfrm>
            <a:off x="2064524" y="7907756"/>
            <a:ext cx="11216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1200" dirty="0">
                <a:solidFill>
                  <a:srgbClr val="C00000"/>
                </a:solidFill>
                <a:latin typeface="Rounded Mplus 1c Bold" panose="020B0702020203020207" pitchFamily="50" charset="-128"/>
                <a:ea typeface="Rounded Mplus 1c Bold" panose="020B0702020203020207" pitchFamily="50" charset="-128"/>
                <a:cs typeface="Rounded Mplus 1c Bold" panose="020B0702020203020207" pitchFamily="50" charset="-128"/>
              </a:rPr>
              <a:t>講師のご紹介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4BDE24EE-730F-16A7-EB27-53896D675D57}"/>
              </a:ext>
            </a:extLst>
          </p:cNvPr>
          <p:cNvSpPr txBox="1"/>
          <p:nvPr/>
        </p:nvSpPr>
        <p:spPr>
          <a:xfrm>
            <a:off x="3447090" y="1158197"/>
            <a:ext cx="110959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>
                <a:solidFill>
                  <a:schemeClr val="bg2">
                    <a:lumMod val="25000"/>
                  </a:schemeClr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一か月何回での受講</a:t>
            </a:r>
            <a:r>
              <a:rPr kumimoji="1" lang="en-US" altLang="ja-JP" sz="700" dirty="0">
                <a:solidFill>
                  <a:schemeClr val="bg2">
                    <a:lumMod val="25000"/>
                  </a:schemeClr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OK</a:t>
            </a:r>
            <a:endParaRPr kumimoji="1" lang="ja-JP" altLang="en-US" sz="700" dirty="0">
              <a:solidFill>
                <a:schemeClr val="bg2">
                  <a:lumMod val="25000"/>
                </a:schemeClr>
              </a:solidFill>
              <a:latin typeface="Rounded Mplus 1c" panose="020B0502020203020207" pitchFamily="50" charset="-128"/>
              <a:ea typeface="Rounded Mplus 1c" panose="020B0502020203020207" pitchFamily="50" charset="-128"/>
              <a:cs typeface="Rounded Mplus 1c" panose="020B0502020203020207" pitchFamily="50" charset="-128"/>
            </a:endParaRPr>
          </a:p>
        </p:txBody>
      </p:sp>
      <p:graphicFrame>
        <p:nvGraphicFramePr>
          <p:cNvPr id="52" name="表 52">
            <a:extLst>
              <a:ext uri="{FF2B5EF4-FFF2-40B4-BE49-F238E27FC236}">
                <a16:creationId xmlns:a16="http://schemas.microsoft.com/office/drawing/2014/main" id="{F6761301-7F03-11FF-47E0-C8A197BD20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513848"/>
              </p:ext>
            </p:extLst>
          </p:nvPr>
        </p:nvGraphicFramePr>
        <p:xfrm>
          <a:off x="3441700" y="6447206"/>
          <a:ext cx="3195321" cy="156126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58063">
                  <a:extLst>
                    <a:ext uri="{9D8B030D-6E8A-4147-A177-3AD203B41FA5}">
                      <a16:colId xmlns:a16="http://schemas.microsoft.com/office/drawing/2014/main" val="7511871"/>
                    </a:ext>
                  </a:extLst>
                </a:gridCol>
                <a:gridCol w="2437258">
                  <a:extLst>
                    <a:ext uri="{9D8B030D-6E8A-4147-A177-3AD203B41FA5}">
                      <a16:colId xmlns:a16="http://schemas.microsoft.com/office/drawing/2014/main" val="1585742517"/>
                    </a:ext>
                  </a:extLst>
                </a:gridCol>
              </a:tblGrid>
              <a:tr h="28378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>
                          <a:latin typeface="Rounded Mplus 1c" panose="020B0502020203020207" pitchFamily="50" charset="-128"/>
                          <a:ea typeface="Rounded Mplus 1c" panose="020B0502020203020207" pitchFamily="50" charset="-128"/>
                          <a:cs typeface="Rounded Mplus 1c" panose="020B0502020203020207" pitchFamily="50" charset="-128"/>
                        </a:rPr>
                        <a:t>対象者</a:t>
                      </a:r>
                    </a:p>
                  </a:txBody>
                  <a:tcPr anchor="ctr"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b="0" kern="1200" dirty="0">
                          <a:solidFill>
                            <a:srgbClr val="C00000"/>
                          </a:solidFill>
                          <a:latin typeface="Rounded Mplus 1c Bold" panose="020B0702020203020207" pitchFamily="50" charset="-128"/>
                          <a:ea typeface="Rounded Mplus 1c Bold" panose="020B0702020203020207" pitchFamily="50" charset="-128"/>
                          <a:cs typeface="Rounded Mplus 1c Bold" panose="020B0702020203020207" pitchFamily="50" charset="-128"/>
                        </a:rPr>
                        <a:t>オンライン授業が可能な６歳くらいのお子さんから</a:t>
                      </a:r>
                      <a:endParaRPr kumimoji="1" lang="ja-JP" altLang="en-US" sz="900" b="0" dirty="0">
                        <a:latin typeface="Rounded Mplus 1c" panose="020B0502020203020207" pitchFamily="50" charset="-128"/>
                        <a:ea typeface="Rounded Mplus 1c" panose="020B0502020203020207" pitchFamily="50" charset="-128"/>
                        <a:cs typeface="Rounded Mplus 1c" panose="020B0502020203020207" pitchFamily="50" charset="-128"/>
                      </a:endParaRPr>
                    </a:p>
                  </a:txBody>
                  <a:tcPr anchor="ctr"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97624"/>
                  </a:ext>
                </a:extLst>
              </a:tr>
              <a:tr h="28378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>
                          <a:latin typeface="Rounded Mplus 1c" panose="020B0502020203020207" pitchFamily="50" charset="-128"/>
                          <a:ea typeface="Rounded Mplus 1c" panose="020B0502020203020207" pitchFamily="50" charset="-128"/>
                          <a:cs typeface="Rounded Mplus 1c" panose="020B0502020203020207" pitchFamily="50" charset="-128"/>
                        </a:rPr>
                        <a:t>回数</a:t>
                      </a:r>
                    </a:p>
                  </a:txBody>
                  <a:tcPr anchor="ctr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dirty="0">
                          <a:latin typeface="Rounded Mplus 1c" panose="020B0502020203020207" pitchFamily="50" charset="-128"/>
                          <a:ea typeface="Rounded Mplus 1c" panose="020B0502020203020207" pitchFamily="50" charset="-128"/>
                          <a:cs typeface="Rounded Mplus 1c" panose="020B0502020203020207" pitchFamily="50" charset="-128"/>
                        </a:rPr>
                        <a:t>自由にプラン設定可能</a:t>
                      </a:r>
                    </a:p>
                  </a:txBody>
                  <a:tcPr anchor="ctr"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283890"/>
                  </a:ext>
                </a:extLst>
              </a:tr>
              <a:tr h="28378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>
                          <a:latin typeface="Rounded Mplus 1c" panose="020B0502020203020207" pitchFamily="50" charset="-128"/>
                          <a:ea typeface="Rounded Mplus 1c" panose="020B0502020203020207" pitchFamily="50" charset="-128"/>
                          <a:cs typeface="Rounded Mplus 1c" panose="020B0502020203020207" pitchFamily="50" charset="-128"/>
                        </a:rPr>
                        <a:t>受講時間</a:t>
                      </a:r>
                    </a:p>
                  </a:txBody>
                  <a:tcPr anchor="ctr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kern="1200" dirty="0">
                          <a:solidFill>
                            <a:srgbClr val="C00000"/>
                          </a:solidFill>
                          <a:latin typeface="Rounded Mplus 1c Bold" panose="020B0702020203020207" pitchFamily="50" charset="-128"/>
                          <a:ea typeface="Rounded Mplus 1c Bold" panose="020B0702020203020207" pitchFamily="50" charset="-128"/>
                          <a:cs typeface="Rounded Mplus 1c Bold" panose="020B0702020203020207" pitchFamily="50" charset="-128"/>
                        </a:rPr>
                        <a:t>平日 </a:t>
                      </a:r>
                      <a:r>
                        <a:rPr kumimoji="1" lang="en-US" altLang="ja-JP" sz="900" kern="1200" dirty="0">
                          <a:solidFill>
                            <a:srgbClr val="C00000"/>
                          </a:solidFill>
                          <a:latin typeface="Rounded Mplus 1c Bold" panose="020B0702020203020207" pitchFamily="50" charset="-128"/>
                          <a:ea typeface="Rounded Mplus 1c Bold" panose="020B0702020203020207" pitchFamily="50" charset="-128"/>
                          <a:cs typeface="Rounded Mplus 1c Bold" panose="020B0702020203020207" pitchFamily="50" charset="-128"/>
                        </a:rPr>
                        <a:t>13:00</a:t>
                      </a:r>
                      <a:r>
                        <a:rPr kumimoji="1" lang="ja-JP" altLang="en-US" sz="900" kern="1200" dirty="0">
                          <a:solidFill>
                            <a:srgbClr val="C00000"/>
                          </a:solidFill>
                          <a:latin typeface="Rounded Mplus 1c Bold" panose="020B0702020203020207" pitchFamily="50" charset="-128"/>
                          <a:ea typeface="Rounded Mplus 1c Bold" panose="020B0702020203020207" pitchFamily="50" charset="-128"/>
                          <a:cs typeface="Rounded Mplus 1c Bold" panose="020B0702020203020207" pitchFamily="50" charset="-128"/>
                        </a:rPr>
                        <a:t>～</a:t>
                      </a:r>
                      <a:r>
                        <a:rPr kumimoji="1" lang="en-US" altLang="ja-JP" sz="900" kern="1200" dirty="0">
                          <a:solidFill>
                            <a:srgbClr val="C00000"/>
                          </a:solidFill>
                          <a:latin typeface="Rounded Mplus 1c Bold" panose="020B0702020203020207" pitchFamily="50" charset="-128"/>
                          <a:ea typeface="Rounded Mplus 1c Bold" panose="020B0702020203020207" pitchFamily="50" charset="-128"/>
                          <a:cs typeface="Rounded Mplus 1c Bold" panose="020B0702020203020207" pitchFamily="50" charset="-128"/>
                        </a:rPr>
                        <a:t>18:00</a:t>
                      </a:r>
                      <a:r>
                        <a:rPr kumimoji="1" lang="ja-JP" altLang="en-US" sz="900" kern="1200" dirty="0">
                          <a:solidFill>
                            <a:srgbClr val="C00000"/>
                          </a:solidFill>
                          <a:latin typeface="Rounded Mplus 1c Bold" panose="020B0702020203020207" pitchFamily="50" charset="-128"/>
                          <a:ea typeface="Rounded Mplus 1c Bold" panose="020B0702020203020207" pitchFamily="50" charset="-128"/>
                          <a:cs typeface="Rounded Mplus 1c Bold" panose="020B0702020203020207" pitchFamily="50" charset="-128"/>
                        </a:rPr>
                        <a:t>　</a:t>
                      </a:r>
                      <a:endParaRPr kumimoji="1" lang="ja-JP" altLang="en-US" sz="900" dirty="0">
                        <a:latin typeface="Rounded Mplus 1c" panose="020B0502020203020207" pitchFamily="50" charset="-128"/>
                        <a:ea typeface="Rounded Mplus 1c" panose="020B0502020203020207" pitchFamily="50" charset="-128"/>
                        <a:cs typeface="Rounded Mplus 1c" panose="020B0502020203020207" pitchFamily="50" charset="-128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949421"/>
                  </a:ext>
                </a:extLst>
              </a:tr>
              <a:tr h="28378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>
                          <a:latin typeface="Rounded Mplus 1c" panose="020B0502020203020207" pitchFamily="50" charset="-128"/>
                          <a:ea typeface="Rounded Mplus 1c" panose="020B0502020203020207" pitchFamily="50" charset="-128"/>
                          <a:cs typeface="Rounded Mplus 1c" panose="020B0502020203020207" pitchFamily="50" charset="-128"/>
                        </a:rPr>
                        <a:t>受講料</a:t>
                      </a:r>
                    </a:p>
                  </a:txBody>
                  <a:tcPr anchor="ctr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dirty="0">
                          <a:solidFill>
                            <a:srgbClr val="C00000"/>
                          </a:solidFill>
                          <a:latin typeface="Rounded Mplus 1c Bold" panose="020B0702020203020207" pitchFamily="50" charset="-128"/>
                          <a:ea typeface="Rounded Mplus 1c Bold" panose="020B0702020203020207" pitchFamily="50" charset="-128"/>
                          <a:cs typeface="Rounded Mplus 1c Bold" panose="020B0702020203020207" pitchFamily="50" charset="-128"/>
                        </a:rPr>
                        <a:t>１回</a:t>
                      </a:r>
                      <a:r>
                        <a:rPr kumimoji="1" lang="en-US" altLang="ja-JP" sz="900" dirty="0">
                          <a:solidFill>
                            <a:srgbClr val="C00000"/>
                          </a:solidFill>
                          <a:latin typeface="Rounded Mplus 1c Bold" panose="020B0702020203020207" pitchFamily="50" charset="-128"/>
                          <a:ea typeface="Rounded Mplus 1c Bold" panose="020B0702020203020207" pitchFamily="50" charset="-128"/>
                          <a:cs typeface="Rounded Mplus 1c Bold" panose="020B0702020203020207" pitchFamily="50" charset="-128"/>
                        </a:rPr>
                        <a:t>2,200</a:t>
                      </a:r>
                      <a:r>
                        <a:rPr kumimoji="1" lang="ja-JP" altLang="en-US" sz="900" dirty="0">
                          <a:solidFill>
                            <a:srgbClr val="C00000"/>
                          </a:solidFill>
                          <a:latin typeface="Rounded Mplus 1c Bold" panose="020B0702020203020207" pitchFamily="50" charset="-128"/>
                          <a:ea typeface="Rounded Mplus 1c Bold" panose="020B0702020203020207" pitchFamily="50" charset="-128"/>
                          <a:cs typeface="Rounded Mplus 1c Bold" panose="020B0702020203020207" pitchFamily="50" charset="-128"/>
                        </a:rPr>
                        <a:t>円</a:t>
                      </a:r>
                      <a:r>
                        <a:rPr kumimoji="1" lang="en-US" altLang="ja-JP" sz="700" dirty="0">
                          <a:latin typeface="Rounded Mplus 1c" panose="020B0502020203020207" pitchFamily="50" charset="-128"/>
                          <a:ea typeface="Rounded Mplus 1c" panose="020B0502020203020207" pitchFamily="50" charset="-128"/>
                          <a:cs typeface="Rounded Mplus 1c" panose="020B0502020203020207" pitchFamily="50" charset="-128"/>
                        </a:rPr>
                        <a:t>(</a:t>
                      </a:r>
                      <a:r>
                        <a:rPr kumimoji="1" lang="ja-JP" altLang="en-US" sz="700" dirty="0">
                          <a:latin typeface="Rounded Mplus 1c" panose="020B0502020203020207" pitchFamily="50" charset="-128"/>
                          <a:ea typeface="Rounded Mplus 1c" panose="020B0502020203020207" pitchFamily="50" charset="-128"/>
                          <a:cs typeface="Rounded Mplus 1c" panose="020B0502020203020207" pitchFamily="50" charset="-128"/>
                        </a:rPr>
                        <a:t>税込</a:t>
                      </a:r>
                      <a:r>
                        <a:rPr kumimoji="1" lang="en-US" altLang="ja-JP" sz="700" dirty="0">
                          <a:latin typeface="Rounded Mplus 1c" panose="020B0502020203020207" pitchFamily="50" charset="-128"/>
                          <a:ea typeface="Rounded Mplus 1c" panose="020B0502020203020207" pitchFamily="50" charset="-128"/>
                          <a:cs typeface="Rounded Mplus 1c" panose="020B0502020203020207" pitchFamily="50" charset="-128"/>
                        </a:rPr>
                        <a:t>)</a:t>
                      </a:r>
                      <a:endParaRPr kumimoji="1" lang="ja-JP" altLang="en-US" sz="900" dirty="0">
                        <a:latin typeface="Rounded Mplus 1c" panose="020B0502020203020207" pitchFamily="50" charset="-128"/>
                        <a:ea typeface="Rounded Mplus 1c" panose="020B0502020203020207" pitchFamily="50" charset="-128"/>
                        <a:cs typeface="Rounded Mplus 1c" panose="020B0502020203020207" pitchFamily="50" charset="-128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931405"/>
                  </a:ext>
                </a:extLst>
              </a:tr>
              <a:tr h="34415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>
                          <a:latin typeface="Rounded Mplus 1c" panose="020B0502020203020207" pitchFamily="50" charset="-128"/>
                          <a:ea typeface="Rounded Mplus 1c" panose="020B0502020203020207" pitchFamily="50" charset="-128"/>
                          <a:cs typeface="Rounded Mplus 1c" panose="020B0502020203020207" pitchFamily="50" charset="-128"/>
                        </a:rPr>
                        <a:t>受講方法</a:t>
                      </a:r>
                    </a:p>
                  </a:txBody>
                  <a:tcPr anchor="ctr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900" dirty="0">
                          <a:latin typeface="Rounded Mplus 1c" panose="020B0502020203020207" pitchFamily="50" charset="-128"/>
                          <a:ea typeface="Rounded Mplus 1c" panose="020B0502020203020207" pitchFamily="50" charset="-128"/>
                          <a:cs typeface="Rounded Mplus 1c" panose="020B0502020203020207" pitchFamily="50" charset="-128"/>
                        </a:rPr>
                        <a:t>Zoom</a:t>
                      </a:r>
                      <a:r>
                        <a:rPr kumimoji="1" lang="ja-JP" altLang="en-US" sz="900" dirty="0">
                          <a:latin typeface="Rounded Mplus 1c" panose="020B0502020203020207" pitchFamily="50" charset="-128"/>
                          <a:ea typeface="Rounded Mplus 1c" panose="020B0502020203020207" pitchFamily="50" charset="-128"/>
                          <a:cs typeface="Rounded Mplus 1c" panose="020B0502020203020207" pitchFamily="50" charset="-128"/>
                        </a:rPr>
                        <a:t>を使用し入室して受講します。</a:t>
                      </a:r>
                    </a:p>
                  </a:txBody>
                  <a:tcPr anchor="ctr"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19495"/>
                  </a:ext>
                </a:extLst>
              </a:tr>
            </a:tbl>
          </a:graphicData>
        </a:graphic>
      </p:graphicFrame>
      <p:pic>
        <p:nvPicPr>
          <p:cNvPr id="10" name="図 9" descr="ロゴ&#10;&#10;自動的に生成された説明">
            <a:extLst>
              <a:ext uri="{FF2B5EF4-FFF2-40B4-BE49-F238E27FC236}">
                <a16:creationId xmlns:a16="http://schemas.microsoft.com/office/drawing/2014/main" id="{1988BA0F-FA4A-B631-E607-58114D440396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53"/>
          <a:stretch/>
        </p:blipFill>
        <p:spPr>
          <a:xfrm>
            <a:off x="6044871" y="170782"/>
            <a:ext cx="571190" cy="326661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431325F-FD4C-018A-FBE4-46B807B8EED6}"/>
              </a:ext>
            </a:extLst>
          </p:cNvPr>
          <p:cNvSpPr txBox="1"/>
          <p:nvPr/>
        </p:nvSpPr>
        <p:spPr>
          <a:xfrm>
            <a:off x="4491304" y="215649"/>
            <a:ext cx="15953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>
                <a:latin typeface="Rounded Mplus 1c Medium" panose="020B0602020203020207" pitchFamily="50" charset="-128"/>
                <a:ea typeface="Rounded Mplus 1c Medium" panose="020B0602020203020207" pitchFamily="50" charset="-128"/>
                <a:cs typeface="Rounded Mplus 1c Medium" panose="020B0602020203020207" pitchFamily="50" charset="-128"/>
              </a:rPr>
              <a:t>ハオ中国語アカデミー</a:t>
            </a:r>
          </a:p>
        </p:txBody>
      </p: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A911033D-D7E1-02A0-AEE0-54AAF7AC0168}"/>
              </a:ext>
            </a:extLst>
          </p:cNvPr>
          <p:cNvGrpSpPr/>
          <p:nvPr/>
        </p:nvGrpSpPr>
        <p:grpSpPr>
          <a:xfrm>
            <a:off x="3221368" y="529540"/>
            <a:ext cx="1606841" cy="763904"/>
            <a:chOff x="3198813" y="400838"/>
            <a:chExt cx="1606841" cy="763904"/>
          </a:xfrm>
        </p:grpSpPr>
        <p:sp>
          <p:nvSpPr>
            <p:cNvPr id="46" name="フリーフォーム: 図形 45">
              <a:extLst>
                <a:ext uri="{FF2B5EF4-FFF2-40B4-BE49-F238E27FC236}">
                  <a16:creationId xmlns:a16="http://schemas.microsoft.com/office/drawing/2014/main" id="{E2277759-F271-A680-556F-9A44D22CE21D}"/>
                </a:ext>
              </a:extLst>
            </p:cNvPr>
            <p:cNvSpPr/>
            <p:nvPr/>
          </p:nvSpPr>
          <p:spPr>
            <a:xfrm>
              <a:off x="3198813" y="402743"/>
              <a:ext cx="57150" cy="761999"/>
            </a:xfrm>
            <a:custGeom>
              <a:avLst/>
              <a:gdLst>
                <a:gd name="connsiteX0" fmla="*/ 28575 w 57150"/>
                <a:gd name="connsiteY0" fmla="*/ 0 h 761999"/>
                <a:gd name="connsiteX1" fmla="*/ 0 w 57150"/>
                <a:gd name="connsiteY1" fmla="*/ 28575 h 761999"/>
                <a:gd name="connsiteX2" fmla="*/ 0 w 57150"/>
                <a:gd name="connsiteY2" fmla="*/ 762000 h 761999"/>
                <a:gd name="connsiteX3" fmla="*/ 57150 w 57150"/>
                <a:gd name="connsiteY3" fmla="*/ 762000 h 761999"/>
                <a:gd name="connsiteX4" fmla="*/ 57150 w 57150"/>
                <a:gd name="connsiteY4" fmla="*/ 28575 h 761999"/>
                <a:gd name="connsiteX5" fmla="*/ 28575 w 57150"/>
                <a:gd name="connsiteY5" fmla="*/ 0 h 76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761999">
                  <a:moveTo>
                    <a:pt x="28575" y="0"/>
                  </a:moveTo>
                  <a:cubicBezTo>
                    <a:pt x="12382" y="0"/>
                    <a:pt x="0" y="12382"/>
                    <a:pt x="0" y="28575"/>
                  </a:cubicBezTo>
                  <a:lnTo>
                    <a:pt x="0" y="762000"/>
                  </a:lnTo>
                  <a:lnTo>
                    <a:pt x="57150" y="762000"/>
                  </a:lnTo>
                  <a:lnTo>
                    <a:pt x="57150" y="28575"/>
                  </a:lnTo>
                  <a:cubicBezTo>
                    <a:pt x="57150" y="12382"/>
                    <a:pt x="44768" y="0"/>
                    <a:pt x="28575" y="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solidFill>
                  <a:srgbClr val="C00000"/>
                </a:solidFill>
              </a:endParaRPr>
            </a:p>
          </p:txBody>
        </p:sp>
        <p:sp>
          <p:nvSpPr>
            <p:cNvPr id="47" name="フリーフォーム: 図形 46">
              <a:extLst>
                <a:ext uri="{FF2B5EF4-FFF2-40B4-BE49-F238E27FC236}">
                  <a16:creationId xmlns:a16="http://schemas.microsoft.com/office/drawing/2014/main" id="{3C9D73C3-5FEF-1678-352E-87FAFCB16BA6}"/>
                </a:ext>
              </a:extLst>
            </p:cNvPr>
            <p:cNvSpPr/>
            <p:nvPr/>
          </p:nvSpPr>
          <p:spPr>
            <a:xfrm>
              <a:off x="3277518" y="400838"/>
              <a:ext cx="1528136" cy="662290"/>
            </a:xfrm>
            <a:custGeom>
              <a:avLst/>
              <a:gdLst>
                <a:gd name="connsiteX0" fmla="*/ 120968 w 438150"/>
                <a:gd name="connsiteY0" fmla="*/ 0 h 342900"/>
                <a:gd name="connsiteX1" fmla="*/ 0 w 438150"/>
                <a:gd name="connsiteY1" fmla="*/ 27623 h 342900"/>
                <a:gd name="connsiteX2" fmla="*/ 0 w 438150"/>
                <a:gd name="connsiteY2" fmla="*/ 342900 h 342900"/>
                <a:gd name="connsiteX3" fmla="*/ 120968 w 438150"/>
                <a:gd name="connsiteY3" fmla="*/ 315278 h 342900"/>
                <a:gd name="connsiteX4" fmla="*/ 438150 w 438150"/>
                <a:gd name="connsiteY4" fmla="*/ 317183 h 342900"/>
                <a:gd name="connsiteX5" fmla="*/ 438150 w 438150"/>
                <a:gd name="connsiteY5" fmla="*/ 1905 h 342900"/>
                <a:gd name="connsiteX6" fmla="*/ 120968 w 438150"/>
                <a:gd name="connsiteY6" fmla="*/ 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150" h="342900">
                  <a:moveTo>
                    <a:pt x="120968" y="0"/>
                  </a:moveTo>
                  <a:cubicBezTo>
                    <a:pt x="37148" y="0"/>
                    <a:pt x="0" y="27623"/>
                    <a:pt x="0" y="27623"/>
                  </a:cubicBezTo>
                  <a:lnTo>
                    <a:pt x="0" y="342900"/>
                  </a:lnTo>
                  <a:cubicBezTo>
                    <a:pt x="0" y="342900"/>
                    <a:pt x="36195" y="315278"/>
                    <a:pt x="120968" y="315278"/>
                  </a:cubicBezTo>
                  <a:cubicBezTo>
                    <a:pt x="221933" y="315278"/>
                    <a:pt x="320993" y="370523"/>
                    <a:pt x="438150" y="317183"/>
                  </a:cubicBezTo>
                  <a:lnTo>
                    <a:pt x="438150" y="1905"/>
                  </a:lnTo>
                  <a:cubicBezTo>
                    <a:pt x="290513" y="45720"/>
                    <a:pt x="221933" y="0"/>
                    <a:pt x="120968" y="0"/>
                  </a:cubicBezTo>
                  <a:close/>
                </a:path>
              </a:pathLst>
            </a:custGeom>
            <a:solidFill>
              <a:srgbClr val="92D050"/>
            </a:solidFill>
            <a:ln w="9525" cap="flat">
              <a:noFill/>
              <a:prstDash val="solid"/>
              <a:miter/>
            </a:ln>
          </p:spPr>
          <p:txBody>
            <a:bodyPr lIns="0" rIns="0" rtlCol="0" anchor="ctr"/>
            <a:lstStyle/>
            <a:p>
              <a:pPr algn="ctr"/>
              <a:r>
                <a:rPr lang="en-US" altLang="ja-JP" dirty="0">
                  <a:solidFill>
                    <a:schemeClr val="bg1"/>
                  </a:solidFill>
                  <a:latin typeface="Rounded Mplus 1c Bold" panose="020B0702020203020207" pitchFamily="50" charset="-128"/>
                  <a:ea typeface="Rounded Mplus 1c Bold" panose="020B0702020203020207" pitchFamily="50" charset="-128"/>
                  <a:cs typeface="Rounded Mplus 1c Bold" panose="020B0702020203020207" pitchFamily="50" charset="-128"/>
                </a:rPr>
                <a:t>1</a:t>
              </a:r>
              <a:r>
                <a:rPr lang="ja-JP" altLang="en-US" sz="1400" dirty="0">
                  <a:solidFill>
                    <a:schemeClr val="bg1"/>
                  </a:solidFill>
                  <a:latin typeface="Rounded Mplus 1c Bold" panose="020B0702020203020207" pitchFamily="50" charset="-128"/>
                  <a:ea typeface="Rounded Mplus 1c Bold" panose="020B0702020203020207" pitchFamily="50" charset="-128"/>
                  <a:cs typeface="Rounded Mplus 1c Bold" panose="020B0702020203020207" pitchFamily="50" charset="-128"/>
                </a:rPr>
                <a:t>回あたり</a:t>
              </a:r>
              <a:r>
                <a:rPr lang="en-US" altLang="ja-JP" sz="1400" dirty="0">
                  <a:solidFill>
                    <a:schemeClr val="bg1"/>
                  </a:solidFill>
                  <a:latin typeface="Rounded Mplus 1c Bold" panose="020B0702020203020207" pitchFamily="50" charset="-128"/>
                  <a:ea typeface="Rounded Mplus 1c Bold" panose="020B0702020203020207" pitchFamily="50" charset="-128"/>
                  <a:cs typeface="Rounded Mplus 1c Bold" panose="020B0702020203020207" pitchFamily="50" charset="-128"/>
                </a:rPr>
                <a:t>25</a:t>
              </a:r>
              <a:r>
                <a:rPr lang="ja-JP" altLang="en-US" sz="1400" dirty="0">
                  <a:solidFill>
                    <a:schemeClr val="bg1"/>
                  </a:solidFill>
                  <a:latin typeface="Rounded Mplus 1c Bold" panose="020B0702020203020207" pitchFamily="50" charset="-128"/>
                  <a:ea typeface="Rounded Mplus 1c Bold" panose="020B0702020203020207" pitchFamily="50" charset="-128"/>
                  <a:cs typeface="Rounded Mplus 1c Bold" panose="020B0702020203020207" pitchFamily="50" charset="-128"/>
                </a:rPr>
                <a:t>分</a:t>
              </a:r>
              <a:endParaRPr lang="en-US" altLang="ja-JP" sz="1400" dirty="0">
                <a:solidFill>
                  <a:schemeClr val="bg1"/>
                </a:solidFill>
                <a:latin typeface="Rounded Mplus 1c Bold" panose="020B0702020203020207" pitchFamily="50" charset="-128"/>
                <a:ea typeface="Rounded Mplus 1c Bold" panose="020B0702020203020207" pitchFamily="50" charset="-128"/>
                <a:cs typeface="Rounded Mplus 1c Bold" panose="020B0702020203020207" pitchFamily="50" charset="-128"/>
              </a:endParaRPr>
            </a:p>
            <a:p>
              <a:pPr algn="ctr"/>
              <a:r>
                <a:rPr lang="en-US" altLang="ja-JP" sz="2000" dirty="0">
                  <a:solidFill>
                    <a:schemeClr val="bg1"/>
                  </a:solidFill>
                  <a:latin typeface="Rounded Mplus 1c Bold" panose="020B0702020203020207" pitchFamily="50" charset="-128"/>
                  <a:ea typeface="Rounded Mplus 1c Bold" panose="020B0702020203020207" pitchFamily="50" charset="-128"/>
                  <a:cs typeface="Rounded Mplus 1c Bold" panose="020B0702020203020207" pitchFamily="50" charset="-128"/>
                </a:rPr>
                <a:t>2200</a:t>
              </a:r>
              <a:endParaRPr lang="ja-JP" altLang="en-US" sz="2000" dirty="0">
                <a:solidFill>
                  <a:schemeClr val="bg1"/>
                </a:solidFill>
                <a:latin typeface="Rounded Mplus 1c Bold" panose="020B0702020203020207" pitchFamily="50" charset="-128"/>
                <a:ea typeface="Rounded Mplus 1c Bold" panose="020B0702020203020207" pitchFamily="50" charset="-128"/>
                <a:cs typeface="Rounded Mplus 1c Bold" panose="020B0702020203020207" pitchFamily="50" charset="-128"/>
              </a:endParaRPr>
            </a:p>
          </p:txBody>
        </p:sp>
      </p:grp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AB1611BE-1DC3-55EC-9092-6E237BD60A2D}"/>
              </a:ext>
            </a:extLst>
          </p:cNvPr>
          <p:cNvSpPr txBox="1"/>
          <p:nvPr/>
        </p:nvSpPr>
        <p:spPr>
          <a:xfrm>
            <a:off x="4346476" y="814285"/>
            <a:ext cx="33855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dirty="0">
                <a:solidFill>
                  <a:schemeClr val="bg1"/>
                </a:solidFill>
                <a:latin typeface="Rounded Mplus 1c Bold" panose="020B0702020203020207" pitchFamily="50" charset="-128"/>
                <a:ea typeface="Rounded Mplus 1c Bold" panose="020B0702020203020207" pitchFamily="50" charset="-128"/>
                <a:cs typeface="Rounded Mplus 1c Bold" panose="020B0702020203020207" pitchFamily="50" charset="-128"/>
              </a:rPr>
              <a:t>税込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90CB48D-7EEA-7957-8F85-97945F898F4B}"/>
              </a:ext>
            </a:extLst>
          </p:cNvPr>
          <p:cNvSpPr txBox="1"/>
          <p:nvPr/>
        </p:nvSpPr>
        <p:spPr>
          <a:xfrm>
            <a:off x="130865" y="294077"/>
            <a:ext cx="30689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Rounded Mplus 1c Bold" panose="020B0702020203020207" pitchFamily="50" charset="-128"/>
                <a:ea typeface="Rounded Mplus 1c Bold" panose="020B0702020203020207" pitchFamily="50" charset="-128"/>
                <a:cs typeface="Rounded Mplus 1c Bold" panose="020B0702020203020207" pitchFamily="50" charset="-128"/>
              </a:rPr>
              <a:t>お子さんに</a:t>
            </a:r>
            <a:endParaRPr kumimoji="1" lang="en-US" altLang="ja-JP" sz="2000" dirty="0">
              <a:latin typeface="Rounded Mplus 1c Bold" panose="020B0702020203020207" pitchFamily="50" charset="-128"/>
              <a:ea typeface="Rounded Mplus 1c Bold" panose="020B0702020203020207" pitchFamily="50" charset="-128"/>
              <a:cs typeface="Rounded Mplus 1c Bold" panose="020B0702020203020207" pitchFamily="50" charset="-128"/>
            </a:endParaRPr>
          </a:p>
          <a:p>
            <a:r>
              <a:rPr kumimoji="1" lang="ja-JP" altLang="en-US" sz="2000" dirty="0">
                <a:solidFill>
                  <a:srgbClr val="C00000"/>
                </a:solidFill>
                <a:latin typeface="Rounded Mplus 1c Bold" panose="020B0702020203020207" pitchFamily="50" charset="-128"/>
                <a:ea typeface="Rounded Mplus 1c Bold" panose="020B0702020203020207" pitchFamily="50" charset="-128"/>
                <a:cs typeface="Rounded Mplus 1c Bold" panose="020B0702020203020207" pitchFamily="50" charset="-128"/>
              </a:rPr>
              <a:t>中国語学習をご検討中の</a:t>
            </a:r>
            <a:r>
              <a:rPr kumimoji="1" lang="ja-JP" altLang="en-US" sz="2000" dirty="0">
                <a:latin typeface="Rounded Mplus 1c Bold" panose="020B0702020203020207" pitchFamily="50" charset="-128"/>
                <a:ea typeface="Rounded Mplus 1c Bold" panose="020B0702020203020207" pitchFamily="50" charset="-128"/>
                <a:cs typeface="Rounded Mplus 1c Bold" panose="020B0702020203020207" pitchFamily="50" charset="-128"/>
              </a:rPr>
              <a:t>お父さんお母さんへ</a:t>
            </a:r>
            <a:endParaRPr kumimoji="1" lang="en-US" altLang="ja-JP" sz="2000" dirty="0">
              <a:latin typeface="Rounded Mplus 1c Bold" panose="020B0702020203020207" pitchFamily="50" charset="-128"/>
              <a:ea typeface="Rounded Mplus 1c Bold" panose="020B0702020203020207" pitchFamily="50" charset="-128"/>
              <a:cs typeface="Rounded Mplus 1c Bold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11018AE2-34FF-76CE-91AA-B1A6483C566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7352" y="6893410"/>
            <a:ext cx="621846" cy="621846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A1D1A988-81F6-2C93-BF14-331B1F5C3D38}"/>
              </a:ext>
            </a:extLst>
          </p:cNvPr>
          <p:cNvSpPr txBox="1"/>
          <p:nvPr/>
        </p:nvSpPr>
        <p:spPr>
          <a:xfrm>
            <a:off x="1085770" y="7039739"/>
            <a:ext cx="2192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1200" dirty="0">
                <a:solidFill>
                  <a:srgbClr val="002060"/>
                </a:solidFill>
                <a:latin typeface="Rounded Mplus 1c Bold" panose="020B0702020203020207" pitchFamily="50" charset="-128"/>
                <a:ea typeface="Rounded Mplus 1c Bold" panose="020B0702020203020207" pitchFamily="50" charset="-128"/>
                <a:cs typeface="Rounded Mplus 1c Bold" panose="020B0702020203020207" pitchFamily="50" charset="-128"/>
              </a:rPr>
              <a:t>・北京語言大学</a:t>
            </a:r>
            <a:endParaRPr kumimoji="1" lang="en-US" altLang="ja-JP" sz="1200" dirty="0">
              <a:solidFill>
                <a:srgbClr val="002060"/>
              </a:solidFill>
              <a:latin typeface="Rounded Mplus 1c Bold" panose="020B0702020203020207" pitchFamily="50" charset="-128"/>
              <a:ea typeface="Rounded Mplus 1c Bold" panose="020B0702020203020207" pitchFamily="50" charset="-128"/>
              <a:cs typeface="Rounded Mplus 1c Bold" panose="020B0702020203020207" pitchFamily="50" charset="-128"/>
            </a:endParaRPr>
          </a:p>
          <a:p>
            <a:pPr algn="just"/>
            <a:r>
              <a:rPr kumimoji="1" lang="en-US" altLang="ja-JP" sz="1200" dirty="0">
                <a:solidFill>
                  <a:srgbClr val="002060"/>
                </a:solidFill>
                <a:latin typeface="Rounded Mplus 1c Bold" panose="020B0702020203020207" pitchFamily="50" charset="-128"/>
                <a:ea typeface="Rounded Mplus 1c Bold" panose="020B0702020203020207" pitchFamily="50" charset="-128"/>
                <a:cs typeface="Rounded Mplus 1c Bold" panose="020B0702020203020207" pitchFamily="50" charset="-128"/>
              </a:rPr>
              <a:t>《</a:t>
            </a:r>
            <a:r>
              <a:rPr kumimoji="1" lang="zh-CN" altLang="en-US" sz="1200" dirty="0">
                <a:solidFill>
                  <a:srgbClr val="002060"/>
                </a:solidFill>
                <a:latin typeface="Rounded Mplus 1c Bold" panose="020B0702020203020207" pitchFamily="50" charset="-128"/>
                <a:ea typeface="Rounded Mplus 1c Bold" panose="020B0702020203020207" pitchFamily="50" charset="-128"/>
                <a:cs typeface="Rounded Mplus 1c Bold" panose="020B0702020203020207" pitchFamily="50" charset="-128"/>
              </a:rPr>
              <a:t>轻松学中文</a:t>
            </a:r>
            <a:r>
              <a:rPr kumimoji="1" lang="en-US" altLang="ja-JP" sz="1200" dirty="0">
                <a:solidFill>
                  <a:srgbClr val="002060"/>
                </a:solidFill>
                <a:latin typeface="Rounded Mplus 1c Bold" panose="020B0702020203020207" pitchFamily="50" charset="-128"/>
                <a:ea typeface="Rounded Mplus 1c Bold" panose="020B0702020203020207" pitchFamily="50" charset="-128"/>
                <a:cs typeface="Rounded Mplus 1c Bold" panose="020B0702020203020207" pitchFamily="50" charset="-128"/>
              </a:rPr>
              <a:t>》</a:t>
            </a:r>
            <a:r>
              <a:rPr kumimoji="1" lang="ja-JP" altLang="en-US" sz="1200" dirty="0">
                <a:solidFill>
                  <a:srgbClr val="002060"/>
                </a:solidFill>
                <a:latin typeface="Rounded Mplus 1c Bold" panose="020B0702020203020207" pitchFamily="50" charset="-128"/>
                <a:ea typeface="Rounded Mplus 1c Bold" panose="020B0702020203020207" pitchFamily="50" charset="-128"/>
                <a:cs typeface="Rounded Mplus 1c Bold" panose="020B0702020203020207" pitchFamily="50" charset="-128"/>
              </a:rPr>
              <a:t>シリーズ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FC9F7970-1750-072C-1C66-301AA887CF87}"/>
              </a:ext>
            </a:extLst>
          </p:cNvPr>
          <p:cNvSpPr txBox="1"/>
          <p:nvPr/>
        </p:nvSpPr>
        <p:spPr>
          <a:xfrm>
            <a:off x="1154595" y="6788916"/>
            <a:ext cx="2192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1200" dirty="0">
                <a:solidFill>
                  <a:srgbClr val="C00000"/>
                </a:solidFill>
                <a:latin typeface="Rounded Mplus 1c Bold" panose="020B0702020203020207" pitchFamily="50" charset="-128"/>
                <a:ea typeface="Rounded Mplus 1c Bold" panose="020B0702020203020207" pitchFamily="50" charset="-128"/>
                <a:cs typeface="Rounded Mplus 1c Bold" panose="020B0702020203020207" pitchFamily="50" charset="-128"/>
              </a:rPr>
              <a:t>テキストについて</a:t>
            </a:r>
          </a:p>
        </p:txBody>
      </p:sp>
      <p:pic>
        <p:nvPicPr>
          <p:cNvPr id="67" name="グラフィックス 66" descr="教授 女性 単色塗りつぶし">
            <a:extLst>
              <a:ext uri="{FF2B5EF4-FFF2-40B4-BE49-F238E27FC236}">
                <a16:creationId xmlns:a16="http://schemas.microsoft.com/office/drawing/2014/main" id="{3AA18A5C-F8B4-23DF-6D87-96F1ABC0610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539359" y="7630126"/>
            <a:ext cx="554629" cy="554629"/>
          </a:xfrm>
          <a:prstGeom prst="rect">
            <a:avLst/>
          </a:prstGeom>
        </p:spPr>
      </p:pic>
      <p:pic>
        <p:nvPicPr>
          <p:cNvPr id="11" name="図 10" descr="ノートパソコンを使っている女性&#10;&#10;低い精度で自動的に生成された説明">
            <a:extLst>
              <a:ext uri="{FF2B5EF4-FFF2-40B4-BE49-F238E27FC236}">
                <a16:creationId xmlns:a16="http://schemas.microsoft.com/office/drawing/2014/main" id="{EF28FB97-B4C9-A87E-5583-4F40A543328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91" y="8266580"/>
            <a:ext cx="1642009" cy="133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67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548</TotalTime>
  <Words>226</Words>
  <Application>Microsoft Office PowerPoint</Application>
  <PresentationFormat>A4 210 x 297 mm</PresentationFormat>
  <Paragraphs>40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Rounded Mplus 1c</vt:lpstr>
      <vt:lpstr>Rounded Mplus 1c Bold</vt:lpstr>
      <vt:lpstr>Rounded Mplus 1c ExtraBold</vt:lpstr>
      <vt:lpstr>Rounded Mplus 1c Medium</vt:lpstr>
      <vt:lpstr>コーポレート・ロゴ ver3 Bold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小山 邦彦</dc:creator>
  <cp:lastModifiedBy>千　紅蘭</cp:lastModifiedBy>
  <cp:revision>44</cp:revision>
  <cp:lastPrinted>2023-11-10T07:41:09Z</cp:lastPrinted>
  <dcterms:created xsi:type="dcterms:W3CDTF">2023-06-23T10:44:11Z</dcterms:created>
  <dcterms:modified xsi:type="dcterms:W3CDTF">2023-11-17T12:55:05Z</dcterms:modified>
</cp:coreProperties>
</file>