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83" userDrawn="1">
          <p15:clr>
            <a:srgbClr val="A4A3A4"/>
          </p15:clr>
        </p15:guide>
        <p15:guide id="3" pos="73" userDrawn="1">
          <p15:clr>
            <a:srgbClr val="A4A3A4"/>
          </p15:clr>
        </p15:guide>
        <p15:guide id="4" pos="4247" userDrawn="1">
          <p15:clr>
            <a:srgbClr val="A4A3A4"/>
          </p15:clr>
        </p15:guide>
        <p15:guide id="5" orient="horz" pos="6159" userDrawn="1">
          <p15:clr>
            <a:srgbClr val="A4A3A4"/>
          </p15:clr>
        </p15:guide>
        <p15:guide id="6" orient="horz" pos="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E1B1"/>
    <a:srgbClr val="548235"/>
    <a:srgbClr val="94B181"/>
    <a:srgbClr val="FFEE89"/>
    <a:srgbClr val="E4C501"/>
    <a:srgbClr val="F2F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p:scale>
          <a:sx n="125" d="100"/>
          <a:sy n="125" d="100"/>
        </p:scale>
        <p:origin x="516" y="-3870"/>
      </p:cViewPr>
      <p:guideLst>
        <p:guide orient="horz" pos="3120"/>
        <p:guide pos="2183"/>
        <p:guide pos="73"/>
        <p:guide pos="4247"/>
        <p:guide orient="horz" pos="6159"/>
        <p:guide orient="horz" pos="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F56E0D3-F669-459A-B4E7-491212B84464}"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69165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56E0D3-F669-459A-B4E7-491212B84464}"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201585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56E0D3-F669-459A-B4E7-491212B84464}"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341316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56E0D3-F669-459A-B4E7-491212B84464}"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136238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F56E0D3-F669-459A-B4E7-491212B84464}"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9938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F56E0D3-F669-459A-B4E7-491212B84464}"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423868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F56E0D3-F669-459A-B4E7-491212B84464}" type="datetimeFigureOut">
              <a:rPr kumimoji="1" lang="ja-JP" altLang="en-US" smtClean="0"/>
              <a:t>2023/11/8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16919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F56E0D3-F669-459A-B4E7-491212B84464}" type="datetimeFigureOut">
              <a:rPr kumimoji="1" lang="ja-JP" altLang="en-US" smtClean="0"/>
              <a:t>2023/11/8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243631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6E0D3-F669-459A-B4E7-491212B84464}" type="datetimeFigureOut">
              <a:rPr kumimoji="1" lang="ja-JP" altLang="en-US" smtClean="0"/>
              <a:t>2023/11/8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226001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F56E0D3-F669-459A-B4E7-491212B84464}"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327819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F56E0D3-F669-459A-B4E7-491212B84464}"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202704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F56E0D3-F669-459A-B4E7-491212B84464}" type="datetimeFigureOut">
              <a:rPr kumimoji="1" lang="ja-JP" altLang="en-US" smtClean="0"/>
              <a:t>2023/11/8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1157006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図 108" descr="花 が含まれている画像&#10;&#10;自動的に生成された説明">
            <a:extLst>
              <a:ext uri="{FF2B5EF4-FFF2-40B4-BE49-F238E27FC236}">
                <a16:creationId xmlns:a16="http://schemas.microsoft.com/office/drawing/2014/main" id="{370E78D7-BA74-2FE7-8470-C87E2096CB59}"/>
              </a:ext>
            </a:extLst>
          </p:cNvPr>
          <p:cNvPicPr>
            <a:picLocks noChangeAspect="1"/>
          </p:cNvPicPr>
          <p:nvPr/>
        </p:nvPicPr>
        <p:blipFill rotWithShape="1">
          <a:blip r:embed="rId2">
            <a:extLst>
              <a:ext uri="{28A0092B-C50C-407E-A947-70E740481C1C}">
                <a14:useLocalDpi xmlns:a14="http://schemas.microsoft.com/office/drawing/2010/main" val="0"/>
              </a:ext>
            </a:extLst>
          </a:blip>
          <a:srcRect l="9619" t="67990" b="7210"/>
          <a:stretch/>
        </p:blipFill>
        <p:spPr>
          <a:xfrm flipH="1">
            <a:off x="-27182" y="0"/>
            <a:ext cx="6890596" cy="1418874"/>
          </a:xfrm>
          <a:prstGeom prst="rect">
            <a:avLst/>
          </a:prstGeom>
        </p:spPr>
      </p:pic>
      <p:pic>
        <p:nvPicPr>
          <p:cNvPr id="107" name="図 106" descr="ポーズをとっているスーツ姿の男性と女性&#10;&#10;中程度の精度で自動的に生成された説明">
            <a:extLst>
              <a:ext uri="{FF2B5EF4-FFF2-40B4-BE49-F238E27FC236}">
                <a16:creationId xmlns:a16="http://schemas.microsoft.com/office/drawing/2014/main" id="{6635805E-821C-D5B4-DCA5-0ED4D1200FFB}"/>
              </a:ext>
            </a:extLst>
          </p:cNvPr>
          <p:cNvPicPr>
            <a:picLocks noChangeAspect="1"/>
          </p:cNvPicPr>
          <p:nvPr/>
        </p:nvPicPr>
        <p:blipFill rotWithShape="1">
          <a:blip r:embed="rId3">
            <a:extLst>
              <a:ext uri="{28A0092B-C50C-407E-A947-70E740481C1C}">
                <a14:useLocalDpi xmlns:a14="http://schemas.microsoft.com/office/drawing/2010/main" val="0"/>
              </a:ext>
            </a:extLst>
          </a:blip>
          <a:srcRect l="21028" r="6014" b="29729"/>
          <a:stretch/>
        </p:blipFill>
        <p:spPr>
          <a:xfrm>
            <a:off x="15665" y="-47747"/>
            <a:ext cx="2108630" cy="1353991"/>
          </a:xfrm>
          <a:prstGeom prst="rect">
            <a:avLst/>
          </a:prstGeom>
        </p:spPr>
      </p:pic>
      <p:sp>
        <p:nvSpPr>
          <p:cNvPr id="94" name="正方形/長方形 93">
            <a:extLst>
              <a:ext uri="{FF2B5EF4-FFF2-40B4-BE49-F238E27FC236}">
                <a16:creationId xmlns:a16="http://schemas.microsoft.com/office/drawing/2014/main" id="{FF4C895C-8E28-7D5F-ED63-E25B22A6D3A8}"/>
              </a:ext>
            </a:extLst>
          </p:cNvPr>
          <p:cNvSpPr/>
          <p:nvPr/>
        </p:nvSpPr>
        <p:spPr>
          <a:xfrm>
            <a:off x="1" y="8821816"/>
            <a:ext cx="3094396" cy="6708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961D4F95-9FF3-A5B8-B339-8ED4B08A8480}"/>
              </a:ext>
            </a:extLst>
          </p:cNvPr>
          <p:cNvSpPr/>
          <p:nvPr/>
        </p:nvSpPr>
        <p:spPr>
          <a:xfrm>
            <a:off x="-12611" y="8106639"/>
            <a:ext cx="3094395" cy="6708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456198DC-79F1-2201-468B-DC628DF1F893}"/>
              </a:ext>
            </a:extLst>
          </p:cNvPr>
          <p:cNvSpPr/>
          <p:nvPr/>
        </p:nvSpPr>
        <p:spPr>
          <a:xfrm>
            <a:off x="95379" y="1489955"/>
            <a:ext cx="3825634" cy="1848377"/>
          </a:xfrm>
          <a:prstGeom prst="rect">
            <a:avLst/>
          </a:prstGeom>
          <a:solidFill>
            <a:srgbClr val="C3E1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12F01C3F-AF46-84A9-6E09-71BB4EB18739}"/>
              </a:ext>
            </a:extLst>
          </p:cNvPr>
          <p:cNvSpPr/>
          <p:nvPr/>
        </p:nvSpPr>
        <p:spPr>
          <a:xfrm>
            <a:off x="3218222" y="6941829"/>
            <a:ext cx="3645192" cy="21159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正方形/長方形 51">
            <a:extLst>
              <a:ext uri="{FF2B5EF4-FFF2-40B4-BE49-F238E27FC236}">
                <a16:creationId xmlns:a16="http://schemas.microsoft.com/office/drawing/2014/main" id="{07A29626-A794-BF8F-8562-18860C693A6F}"/>
              </a:ext>
            </a:extLst>
          </p:cNvPr>
          <p:cNvSpPr/>
          <p:nvPr/>
        </p:nvSpPr>
        <p:spPr>
          <a:xfrm>
            <a:off x="3466690" y="6021333"/>
            <a:ext cx="3204931" cy="39083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1CE6B4AA-6ADB-64B0-85B8-80120B0CFAB7}"/>
              </a:ext>
            </a:extLst>
          </p:cNvPr>
          <p:cNvPicPr>
            <a:picLocks noChangeAspect="1"/>
          </p:cNvPicPr>
          <p:nvPr/>
        </p:nvPicPr>
        <p:blipFill rotWithShape="1">
          <a:blip r:embed="rId4">
            <a:extLst>
              <a:ext uri="{28A0092B-C50C-407E-A947-70E740481C1C}">
                <a14:useLocalDpi xmlns:a14="http://schemas.microsoft.com/office/drawing/2010/main" val="0"/>
              </a:ext>
            </a:extLst>
          </a:blip>
          <a:srcRect t="10753" b="13680"/>
          <a:stretch/>
        </p:blipFill>
        <p:spPr>
          <a:xfrm>
            <a:off x="211948" y="8061236"/>
            <a:ext cx="1055166" cy="647794"/>
          </a:xfrm>
          <a:prstGeom prst="rect">
            <a:avLst/>
          </a:prstGeom>
        </p:spPr>
      </p:pic>
      <p:grpSp>
        <p:nvGrpSpPr>
          <p:cNvPr id="51" name="グループ化 50">
            <a:extLst>
              <a:ext uri="{FF2B5EF4-FFF2-40B4-BE49-F238E27FC236}">
                <a16:creationId xmlns:a16="http://schemas.microsoft.com/office/drawing/2014/main" id="{ABE8F5F6-1F0C-4C6C-CB7E-E28EE9250478}"/>
              </a:ext>
            </a:extLst>
          </p:cNvPr>
          <p:cNvGrpSpPr/>
          <p:nvPr/>
        </p:nvGrpSpPr>
        <p:grpSpPr>
          <a:xfrm>
            <a:off x="72570" y="3427035"/>
            <a:ext cx="3211459" cy="3549683"/>
            <a:chOff x="156535" y="4020899"/>
            <a:chExt cx="3211459" cy="3549683"/>
          </a:xfrm>
        </p:grpSpPr>
        <p:sp>
          <p:nvSpPr>
            <p:cNvPr id="11" name="テキスト ボックス 10">
              <a:extLst>
                <a:ext uri="{FF2B5EF4-FFF2-40B4-BE49-F238E27FC236}">
                  <a16:creationId xmlns:a16="http://schemas.microsoft.com/office/drawing/2014/main" id="{71788350-2BE5-F5BA-71F9-BD13F3A8A54C}"/>
                </a:ext>
              </a:extLst>
            </p:cNvPr>
            <p:cNvSpPr txBox="1"/>
            <p:nvPr/>
          </p:nvSpPr>
          <p:spPr>
            <a:xfrm>
              <a:off x="246559" y="4391402"/>
              <a:ext cx="3121435" cy="707886"/>
            </a:xfrm>
            <a:prstGeom prst="rect">
              <a:avLst/>
            </a:prstGeom>
            <a:noFill/>
          </p:spPr>
          <p:txBody>
            <a:bodyPr wrap="square" rtlCol="0">
              <a:spAutoFit/>
            </a:bodyPr>
            <a:lstStyle/>
            <a:p>
              <a:pPr algn="just"/>
              <a:r>
                <a:rPr kumimoji="1" lang="ja-JP" altLang="en-US" sz="1000" dirty="0">
                  <a:latin typeface="Noto Serif JP" panose="02020400000000000000" pitchFamily="18" charset="-128"/>
                  <a:ea typeface="Noto Serif JP" panose="02020400000000000000" pitchFamily="18" charset="-128"/>
                </a:rPr>
                <a:t>いきなり「レギュラーコースから始めるのは少し不安」、「まずはどんなレッスンか試してみたい」、そんな悩みや希望をお持ちののみなさま向けに、特別にご用意している割引優待価格です。</a:t>
              </a:r>
            </a:p>
          </p:txBody>
        </p:sp>
        <p:grpSp>
          <p:nvGrpSpPr>
            <p:cNvPr id="33" name="グループ化 32">
              <a:extLst>
                <a:ext uri="{FF2B5EF4-FFF2-40B4-BE49-F238E27FC236}">
                  <a16:creationId xmlns:a16="http://schemas.microsoft.com/office/drawing/2014/main" id="{BA50D1EF-BE3C-5126-E9BF-C5A8BFCAF353}"/>
                </a:ext>
              </a:extLst>
            </p:cNvPr>
            <p:cNvGrpSpPr/>
            <p:nvPr/>
          </p:nvGrpSpPr>
          <p:grpSpPr>
            <a:xfrm>
              <a:off x="156535" y="4020899"/>
              <a:ext cx="3122859" cy="532059"/>
              <a:chOff x="195891" y="4328785"/>
              <a:chExt cx="3122859" cy="532059"/>
            </a:xfrm>
          </p:grpSpPr>
          <p:sp>
            <p:nvSpPr>
              <p:cNvPr id="9" name="テキスト ボックス 8">
                <a:extLst>
                  <a:ext uri="{FF2B5EF4-FFF2-40B4-BE49-F238E27FC236}">
                    <a16:creationId xmlns:a16="http://schemas.microsoft.com/office/drawing/2014/main" id="{771D2185-D1C2-FEBD-2B4E-1B1C34D0CB91}"/>
                  </a:ext>
                </a:extLst>
              </p:cNvPr>
              <p:cNvSpPr txBox="1"/>
              <p:nvPr/>
            </p:nvSpPr>
            <p:spPr>
              <a:xfrm>
                <a:off x="620575" y="4406144"/>
                <a:ext cx="2698175" cy="307777"/>
              </a:xfrm>
              <a:prstGeom prst="rect">
                <a:avLst/>
              </a:prstGeom>
              <a:noFill/>
            </p:spPr>
            <p:txBody>
              <a:bodyPr wrap="none" rtlCol="0">
                <a:spAutoFit/>
              </a:bodyPr>
              <a:lstStyle/>
              <a:p>
                <a:r>
                  <a:rPr kumimoji="1" lang="ja-JP" altLang="en-US" sz="1400" b="1" dirty="0">
                    <a:solidFill>
                      <a:schemeClr val="accent6">
                        <a:lumMod val="50000"/>
                      </a:schemeClr>
                    </a:solidFill>
                    <a:latin typeface="Noto Sans JP SemiBold" panose="020B0200000000000000" pitchFamily="50" charset="-128"/>
                    <a:ea typeface="Noto Sans JP SemiBold" panose="020B0200000000000000" pitchFamily="50" charset="-128"/>
                  </a:rPr>
                  <a:t>リーズナブルなおためし価格！</a:t>
                </a:r>
              </a:p>
            </p:txBody>
          </p:sp>
          <p:pic>
            <p:nvPicPr>
              <p:cNvPr id="28" name="グラフィックス 27" descr="クローバー 単色塗りつぶし">
                <a:extLst>
                  <a:ext uri="{FF2B5EF4-FFF2-40B4-BE49-F238E27FC236}">
                    <a16:creationId xmlns:a16="http://schemas.microsoft.com/office/drawing/2014/main" id="{0191EDFE-AEA1-B7AC-7ED4-0E34DDCFA1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891" y="4328785"/>
                <a:ext cx="532059" cy="532059"/>
              </a:xfrm>
              <a:prstGeom prst="rect">
                <a:avLst/>
              </a:prstGeom>
            </p:spPr>
          </p:pic>
        </p:grpSp>
        <p:grpSp>
          <p:nvGrpSpPr>
            <p:cNvPr id="49" name="グループ化 48">
              <a:extLst>
                <a:ext uri="{FF2B5EF4-FFF2-40B4-BE49-F238E27FC236}">
                  <a16:creationId xmlns:a16="http://schemas.microsoft.com/office/drawing/2014/main" id="{17F19F02-26D7-DE9C-5906-BB31EB3B8D54}"/>
                </a:ext>
              </a:extLst>
            </p:cNvPr>
            <p:cNvGrpSpPr/>
            <p:nvPr/>
          </p:nvGrpSpPr>
          <p:grpSpPr>
            <a:xfrm>
              <a:off x="166603" y="5161132"/>
              <a:ext cx="3157839" cy="1249167"/>
              <a:chOff x="166603" y="5297355"/>
              <a:chExt cx="3157839" cy="1249167"/>
            </a:xfrm>
          </p:grpSpPr>
          <p:sp>
            <p:nvSpPr>
              <p:cNvPr id="13" name="テキスト ボックス 12">
                <a:extLst>
                  <a:ext uri="{FF2B5EF4-FFF2-40B4-BE49-F238E27FC236}">
                    <a16:creationId xmlns:a16="http://schemas.microsoft.com/office/drawing/2014/main" id="{B176F829-0432-CDF9-EA88-085EE1D0534C}"/>
                  </a:ext>
                </a:extLst>
              </p:cNvPr>
              <p:cNvSpPr txBox="1"/>
              <p:nvPr/>
            </p:nvSpPr>
            <p:spPr>
              <a:xfrm>
                <a:off x="246559" y="5684748"/>
                <a:ext cx="3077883" cy="861774"/>
              </a:xfrm>
              <a:prstGeom prst="rect">
                <a:avLst/>
              </a:prstGeom>
              <a:noFill/>
            </p:spPr>
            <p:txBody>
              <a:bodyPr wrap="square" rtlCol="0">
                <a:spAutoFit/>
              </a:bodyPr>
              <a:lstStyle>
                <a:defPPr>
                  <a:defRPr lang="en-US"/>
                </a:defPPr>
                <a:lvl1pPr algn="just">
                  <a:defRPr kumimoji="1" sz="1000">
                    <a:latin typeface="Noto Serif JP" panose="02020400000000000000" pitchFamily="18" charset="-128"/>
                    <a:ea typeface="Noto Serif JP" panose="02020400000000000000" pitchFamily="18" charset="-128"/>
                  </a:defRPr>
                </a:lvl1pPr>
              </a:lstStyle>
              <a:p>
                <a:r>
                  <a:rPr lang="ja-JP" altLang="en-US" dirty="0"/>
                  <a:t>１か月間に発音習得を目指す新橋校限定の特別講座です。一人での勉強、ビデオを見ながらの勉強ではなかなか上達を感じられないのが、中国語の発音勉強です。しっかり先生と一緒に、リアリな対面学習を楽しめます。</a:t>
                </a:r>
              </a:p>
            </p:txBody>
          </p:sp>
          <p:grpSp>
            <p:nvGrpSpPr>
              <p:cNvPr id="34" name="グループ化 33">
                <a:extLst>
                  <a:ext uri="{FF2B5EF4-FFF2-40B4-BE49-F238E27FC236}">
                    <a16:creationId xmlns:a16="http://schemas.microsoft.com/office/drawing/2014/main" id="{9332E993-898A-3145-0D8D-141392058266}"/>
                  </a:ext>
                </a:extLst>
              </p:cNvPr>
              <p:cNvGrpSpPr/>
              <p:nvPr/>
            </p:nvGrpSpPr>
            <p:grpSpPr>
              <a:xfrm>
                <a:off x="166603" y="5297355"/>
                <a:ext cx="2785036" cy="532059"/>
                <a:chOff x="205959" y="4873588"/>
                <a:chExt cx="2785036" cy="532059"/>
              </a:xfrm>
            </p:grpSpPr>
            <p:sp>
              <p:nvSpPr>
                <p:cNvPr id="8" name="テキスト ボックス 7">
                  <a:extLst>
                    <a:ext uri="{FF2B5EF4-FFF2-40B4-BE49-F238E27FC236}">
                      <a16:creationId xmlns:a16="http://schemas.microsoft.com/office/drawing/2014/main" id="{769111A1-70D5-E281-FF7C-7D8DAE170B8D}"/>
                    </a:ext>
                  </a:extLst>
                </p:cNvPr>
                <p:cNvSpPr txBox="1"/>
                <p:nvPr/>
              </p:nvSpPr>
              <p:spPr>
                <a:xfrm>
                  <a:off x="651893" y="4957794"/>
                  <a:ext cx="2339102" cy="307777"/>
                </a:xfrm>
                <a:prstGeom prst="rect">
                  <a:avLst/>
                </a:prstGeom>
                <a:noFill/>
              </p:spPr>
              <p:txBody>
                <a:bodyPr wrap="none" rtlCol="0">
                  <a:spAutoFit/>
                </a:bodyPr>
                <a:lstStyle>
                  <a:defPPr>
                    <a:defRPr lang="en-US"/>
                  </a:defPPr>
                  <a:lvl1pPr>
                    <a:defRPr kumimoji="1" sz="16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r>
                    <a:rPr lang="ja-JP" altLang="en-US" sz="1400" dirty="0"/>
                    <a:t>１カ月で発音をマスター！</a:t>
                  </a:r>
                </a:p>
              </p:txBody>
            </p:sp>
            <p:pic>
              <p:nvPicPr>
                <p:cNvPr id="31" name="グラフィックス 30" descr="クローバー 単色塗りつぶし">
                  <a:extLst>
                    <a:ext uri="{FF2B5EF4-FFF2-40B4-BE49-F238E27FC236}">
                      <a16:creationId xmlns:a16="http://schemas.microsoft.com/office/drawing/2014/main" id="{B46D2DFF-3282-6747-1FD8-2BDF8C9391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959" y="4873588"/>
                  <a:ext cx="532059" cy="532059"/>
                </a:xfrm>
                <a:prstGeom prst="rect">
                  <a:avLst/>
                </a:prstGeom>
              </p:spPr>
            </p:pic>
          </p:grpSp>
        </p:grpSp>
        <p:grpSp>
          <p:nvGrpSpPr>
            <p:cNvPr id="50" name="グループ化 49">
              <a:extLst>
                <a:ext uri="{FF2B5EF4-FFF2-40B4-BE49-F238E27FC236}">
                  <a16:creationId xmlns:a16="http://schemas.microsoft.com/office/drawing/2014/main" id="{AB58137D-F354-E200-B3C0-97756C34BF8F}"/>
                </a:ext>
              </a:extLst>
            </p:cNvPr>
            <p:cNvGrpSpPr/>
            <p:nvPr/>
          </p:nvGrpSpPr>
          <p:grpSpPr>
            <a:xfrm>
              <a:off x="179344" y="6455057"/>
              <a:ext cx="3154966" cy="1115525"/>
              <a:chOff x="179344" y="6627771"/>
              <a:chExt cx="3154966" cy="1115525"/>
            </a:xfrm>
          </p:grpSpPr>
          <p:sp>
            <p:nvSpPr>
              <p:cNvPr id="15" name="テキスト ボックス 14">
                <a:extLst>
                  <a:ext uri="{FF2B5EF4-FFF2-40B4-BE49-F238E27FC236}">
                    <a16:creationId xmlns:a16="http://schemas.microsoft.com/office/drawing/2014/main" id="{AE6F8BDD-1F48-B46B-D4DC-E9147FE9C8CE}"/>
                  </a:ext>
                </a:extLst>
              </p:cNvPr>
              <p:cNvSpPr txBox="1"/>
              <p:nvPr/>
            </p:nvSpPr>
            <p:spPr>
              <a:xfrm>
                <a:off x="258585" y="7035410"/>
                <a:ext cx="3075725" cy="707886"/>
              </a:xfrm>
              <a:prstGeom prst="rect">
                <a:avLst/>
              </a:prstGeom>
              <a:noFill/>
            </p:spPr>
            <p:txBody>
              <a:bodyPr wrap="square" rtlCol="0">
                <a:spAutoFit/>
              </a:bodyPr>
              <a:lstStyle>
                <a:defPPr>
                  <a:defRPr lang="en-US"/>
                </a:defPPr>
                <a:lvl1pPr algn="just">
                  <a:defRPr kumimoji="1" sz="1000">
                    <a:latin typeface="Noto Serif JP" panose="02020400000000000000" pitchFamily="18" charset="-128"/>
                    <a:ea typeface="Noto Serif JP" panose="02020400000000000000" pitchFamily="18" charset="-128"/>
                  </a:defRPr>
                </a:lvl1pPr>
              </a:lstStyle>
              <a:p>
                <a:r>
                  <a:rPr lang="ja-JP" altLang="en-US" dirty="0"/>
                  <a:t>本格的な中国語学習の前にグループレッスンとマンツーマンレッスン、どちらのスタイルが自分に合っているかを検討するトライアル期間としても受講いただけます。</a:t>
                </a:r>
              </a:p>
            </p:txBody>
          </p:sp>
          <p:grpSp>
            <p:nvGrpSpPr>
              <p:cNvPr id="35" name="グループ化 34">
                <a:extLst>
                  <a:ext uri="{FF2B5EF4-FFF2-40B4-BE49-F238E27FC236}">
                    <a16:creationId xmlns:a16="http://schemas.microsoft.com/office/drawing/2014/main" id="{DCA27182-134E-5CB9-760D-00958F52B58A}"/>
                  </a:ext>
                </a:extLst>
              </p:cNvPr>
              <p:cNvGrpSpPr/>
              <p:nvPr/>
            </p:nvGrpSpPr>
            <p:grpSpPr>
              <a:xfrm>
                <a:off x="179344" y="6627771"/>
                <a:ext cx="2641628" cy="532059"/>
                <a:chOff x="218700" y="5536115"/>
                <a:chExt cx="2641628" cy="532059"/>
              </a:xfrm>
            </p:grpSpPr>
            <p:sp>
              <p:nvSpPr>
                <p:cNvPr id="14" name="テキスト ボックス 13">
                  <a:extLst>
                    <a:ext uri="{FF2B5EF4-FFF2-40B4-BE49-F238E27FC236}">
                      <a16:creationId xmlns:a16="http://schemas.microsoft.com/office/drawing/2014/main" id="{A95BDD8A-80C1-D94B-E991-C2D84141B3A3}"/>
                    </a:ext>
                  </a:extLst>
                </p:cNvPr>
                <p:cNvSpPr txBox="1"/>
                <p:nvPr/>
              </p:nvSpPr>
              <p:spPr>
                <a:xfrm>
                  <a:off x="700762" y="5664973"/>
                  <a:ext cx="2159566" cy="307777"/>
                </a:xfrm>
                <a:prstGeom prst="rect">
                  <a:avLst/>
                </a:prstGeom>
                <a:noFill/>
              </p:spPr>
              <p:txBody>
                <a:bodyPr wrap="none" rtlCol="0">
                  <a:spAutoFit/>
                </a:bodyPr>
                <a:lstStyle>
                  <a:defPPr>
                    <a:defRPr lang="en-US"/>
                  </a:defPPr>
                  <a:lvl1pPr>
                    <a:defRPr kumimoji="1" sz="16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r>
                    <a:rPr lang="ja-JP" altLang="en-US" sz="1400" dirty="0"/>
                    <a:t>受講スタイルの確認に！</a:t>
                  </a:r>
                </a:p>
              </p:txBody>
            </p:sp>
            <p:pic>
              <p:nvPicPr>
                <p:cNvPr id="32" name="グラフィックス 31" descr="クローバー 単色塗りつぶし">
                  <a:extLst>
                    <a:ext uri="{FF2B5EF4-FFF2-40B4-BE49-F238E27FC236}">
                      <a16:creationId xmlns:a16="http://schemas.microsoft.com/office/drawing/2014/main" id="{9888A8EF-5179-A1AE-CD1B-7FFBFBFBE0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8700" y="5536115"/>
                  <a:ext cx="532059" cy="532059"/>
                </a:xfrm>
                <a:prstGeom prst="rect">
                  <a:avLst/>
                </a:prstGeom>
              </p:spPr>
            </p:pic>
          </p:grpSp>
        </p:grpSp>
      </p:grpSp>
      <p:graphicFrame>
        <p:nvGraphicFramePr>
          <p:cNvPr id="38" name="表 12">
            <a:extLst>
              <a:ext uri="{FF2B5EF4-FFF2-40B4-BE49-F238E27FC236}">
                <a16:creationId xmlns:a16="http://schemas.microsoft.com/office/drawing/2014/main" id="{8C78A662-4290-1509-7372-C8A89DD4FDD8}"/>
              </a:ext>
            </a:extLst>
          </p:cNvPr>
          <p:cNvGraphicFramePr>
            <a:graphicFrameLocks noGrp="1"/>
          </p:cNvGraphicFramePr>
          <p:nvPr>
            <p:extLst>
              <p:ext uri="{D42A27DB-BD31-4B8C-83A1-F6EECF244321}">
                <p14:modId xmlns:p14="http://schemas.microsoft.com/office/powerpoint/2010/main" val="2435991301"/>
              </p:ext>
            </p:extLst>
          </p:nvPr>
        </p:nvGraphicFramePr>
        <p:xfrm>
          <a:off x="3466690" y="3859529"/>
          <a:ext cx="3204932" cy="1992742"/>
        </p:xfrm>
        <a:graphic>
          <a:graphicData uri="http://schemas.openxmlformats.org/drawingml/2006/table">
            <a:tbl>
              <a:tblPr bandRow="1">
                <a:tableStyleId>{5C22544A-7EE6-4342-B048-85BDC9FD1C3A}</a:tableStyleId>
              </a:tblPr>
              <a:tblGrid>
                <a:gridCol w="885339">
                  <a:extLst>
                    <a:ext uri="{9D8B030D-6E8A-4147-A177-3AD203B41FA5}">
                      <a16:colId xmlns:a16="http://schemas.microsoft.com/office/drawing/2014/main" val="3561641669"/>
                    </a:ext>
                  </a:extLst>
                </a:gridCol>
                <a:gridCol w="1364904">
                  <a:extLst>
                    <a:ext uri="{9D8B030D-6E8A-4147-A177-3AD203B41FA5}">
                      <a16:colId xmlns:a16="http://schemas.microsoft.com/office/drawing/2014/main" val="3900822081"/>
                    </a:ext>
                  </a:extLst>
                </a:gridCol>
                <a:gridCol w="954689">
                  <a:extLst>
                    <a:ext uri="{9D8B030D-6E8A-4147-A177-3AD203B41FA5}">
                      <a16:colId xmlns:a16="http://schemas.microsoft.com/office/drawing/2014/main" val="1755193740"/>
                    </a:ext>
                  </a:extLst>
                </a:gridCol>
              </a:tblGrid>
              <a:tr h="346822">
                <a:tc>
                  <a:txBody>
                    <a:bodyPr/>
                    <a:lstStyle/>
                    <a:p>
                      <a:pPr algn="ctr"/>
                      <a:r>
                        <a:rPr kumimoji="1" lang="ja-JP" altLang="en-US" sz="800" dirty="0">
                          <a:solidFill>
                            <a:schemeClr val="bg1"/>
                          </a:solidFill>
                          <a:latin typeface="Noto Sans JP" panose="020B0200000000000000" pitchFamily="50" charset="-128"/>
                          <a:ea typeface="Noto Sans JP" panose="020B0200000000000000" pitchFamily="50" charset="-128"/>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kumimoji="1" lang="ja-JP" altLang="en-US" sz="800" dirty="0">
                          <a:solidFill>
                            <a:schemeClr val="bg1"/>
                          </a:solidFill>
                          <a:latin typeface="Noto Sans JP" panose="020B0200000000000000" pitchFamily="50" charset="-128"/>
                          <a:ea typeface="Noto Sans JP" panose="020B0200000000000000" pitchFamily="50" charset="-128"/>
                        </a:rPr>
                        <a:t>学習内容</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kumimoji="1" lang="ja-JP" altLang="en-US" sz="800" dirty="0">
                          <a:solidFill>
                            <a:schemeClr val="bg1"/>
                          </a:solidFill>
                          <a:latin typeface="Noto Sans JP" panose="020B0200000000000000" pitchFamily="50" charset="-128"/>
                          <a:ea typeface="Noto Sans JP" panose="020B0200000000000000" pitchFamily="50" charset="-128"/>
                        </a:rPr>
                        <a:t>日程</a:t>
                      </a:r>
                    </a:p>
                  </a:txBody>
                  <a:tcPr anchor="ct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889449556"/>
                  </a:ext>
                </a:extLst>
              </a:tr>
              <a:tr h="304538">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1</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発音</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 声調・単母音</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rowSpan="5">
                  <a:txBody>
                    <a:bodyPr/>
                    <a:lstStyle/>
                    <a:p>
                      <a:pPr algn="l">
                        <a:lnSpc>
                          <a:spcPct val="100000"/>
                        </a:lnSpc>
                      </a:pP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①</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11/25</a:t>
                      </a: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（土</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a:t>
                      </a:r>
                    </a:p>
                    <a:p>
                      <a:pPr algn="l">
                        <a:lnSpc>
                          <a:spcPct val="100000"/>
                        </a:lnSpc>
                      </a:pP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    13:00~13:50</a:t>
                      </a:r>
                    </a:p>
                    <a:p>
                      <a:pPr algn="l">
                        <a:lnSpc>
                          <a:spcPct val="100000"/>
                        </a:lnSpc>
                      </a:pP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②</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12/2(</a:t>
                      </a: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土</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    13:00~13:50</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③</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12/9(</a:t>
                      </a: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土</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    13:00~13:50</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④</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12/16(</a:t>
                      </a: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土</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    13:00~13:50</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⑤</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12/23(</a:t>
                      </a: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土</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    13:00~13:50</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36986048"/>
                  </a:ext>
                </a:extLst>
              </a:tr>
              <a:tr h="308615">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2</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発音</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 子音１</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endParaRPr kumimoji="1" lang="ja-JP" altLang="en-US" sz="900" dirty="0">
                        <a:latin typeface="Noto Sans JP Light" panose="020B0200000000000000" pitchFamily="50" charset="-128"/>
                        <a:ea typeface="Noto Sans JP Light" panose="020B0200000000000000" pitchFamily="50" charset="-128"/>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567028145"/>
                  </a:ext>
                </a:extLst>
              </a:tr>
              <a:tr h="297180">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3</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発音</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 子音２</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endParaRPr kumimoji="1" lang="ja-JP" altLang="en-US" sz="800" dirty="0">
                        <a:latin typeface="Noto Sans JP Light" panose="020B0200000000000000" pitchFamily="50" charset="-128"/>
                        <a:ea typeface="Noto Sans JP Light" panose="020B0200000000000000" pitchFamily="50" charset="-128"/>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986729106"/>
                  </a:ext>
                </a:extLst>
              </a:tr>
              <a:tr h="400307">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4</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発音</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 複合母音</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endParaRPr kumimoji="1" lang="ja-JP" altLang="en-US" sz="900" dirty="0">
                        <a:latin typeface="Noto Sans JP Light" panose="020B0200000000000000" pitchFamily="50" charset="-128"/>
                        <a:ea typeface="Noto Sans JP Light" panose="020B0200000000000000" pitchFamily="50" charset="-128"/>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95784212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5</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6</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endParaRPr kumimoji="1" lang="en-US" altLang="ja-JP" sz="800" dirty="0">
                        <a:latin typeface="Segoe UI" panose="020B0502040204020203" pitchFamily="34" charset="0"/>
                        <a:ea typeface="Noto Sans JP" panose="020B0200000000000000" pitchFamily="50" charset="-128"/>
                        <a:cs typeface="Segoe UI" panose="020B0502040204020203"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発音</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 鼻音１；鼻音２</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800" dirty="0">
                        <a:latin typeface="Segoe UI" panose="020B0502040204020203" pitchFamily="34" charset="0"/>
                        <a:ea typeface="Noto Sans JP" panose="020B0200000000000000" pitchFamily="50" charset="-128"/>
                        <a:cs typeface="Segoe UI" panose="020B0502040204020203"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endParaRPr kumimoji="1" lang="ja-JP" altLang="en-US" sz="800" dirty="0">
                        <a:latin typeface="Noto Sans JP Light" panose="020B0200000000000000" pitchFamily="50" charset="-128"/>
                        <a:ea typeface="Noto Sans JP Light" panose="020B0200000000000000" pitchFamily="50" charset="-128"/>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764055763"/>
                  </a:ext>
                </a:extLst>
              </a:tr>
            </a:tbl>
          </a:graphicData>
        </a:graphic>
      </p:graphicFrame>
      <p:sp>
        <p:nvSpPr>
          <p:cNvPr id="39" name="テキスト ボックス 38">
            <a:extLst>
              <a:ext uri="{FF2B5EF4-FFF2-40B4-BE49-F238E27FC236}">
                <a16:creationId xmlns:a16="http://schemas.microsoft.com/office/drawing/2014/main" id="{DB7C0E47-DE40-207B-7994-33353E7CCC76}"/>
              </a:ext>
            </a:extLst>
          </p:cNvPr>
          <p:cNvSpPr txBox="1"/>
          <p:nvPr/>
        </p:nvSpPr>
        <p:spPr>
          <a:xfrm>
            <a:off x="3679745" y="6047083"/>
            <a:ext cx="2845988" cy="353815"/>
          </a:xfrm>
          <a:prstGeom prst="rect">
            <a:avLst/>
          </a:prstGeom>
          <a:noFill/>
        </p:spPr>
        <p:txBody>
          <a:bodyPr wrap="square" rtlCol="0">
            <a:spAutoFit/>
          </a:bodyPr>
          <a:lstStyle>
            <a:defPPr>
              <a:defRPr lang="en-US"/>
            </a:defPPr>
            <a:lvl1pPr algn="just">
              <a:lnSpc>
                <a:spcPct val="110000"/>
              </a:lnSpc>
              <a:defRPr kumimoji="1" sz="800">
                <a:solidFill>
                  <a:schemeClr val="accent6">
                    <a:lumMod val="50000"/>
                  </a:schemeClr>
                </a:solidFill>
                <a:latin typeface="Noto Serif JP Medium" panose="02020500000000000000" pitchFamily="18" charset="-128"/>
                <a:ea typeface="Noto Serif JP Medium" panose="02020500000000000000" pitchFamily="18" charset="-128"/>
              </a:defRPr>
            </a:lvl1pPr>
          </a:lstStyle>
          <a:p>
            <a:r>
              <a:rPr lang="ja-JP" altLang="en-US" dirty="0"/>
              <a:t>全日程のご参加が難しい場合は、補講レッスンでキャッチアップできますので、お気軽にご相談ください。</a:t>
            </a:r>
          </a:p>
        </p:txBody>
      </p:sp>
      <p:pic>
        <p:nvPicPr>
          <p:cNvPr id="41" name="グラフィックス 40" descr="バッジ: ハート 単色塗りつぶし">
            <a:extLst>
              <a:ext uri="{FF2B5EF4-FFF2-40B4-BE49-F238E27FC236}">
                <a16:creationId xmlns:a16="http://schemas.microsoft.com/office/drawing/2014/main" id="{9DF70DBE-DC9D-5E06-C642-86AF69EA03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10616" y="6057900"/>
            <a:ext cx="307584" cy="307584"/>
          </a:xfrm>
          <a:prstGeom prst="rect">
            <a:avLst/>
          </a:prstGeom>
        </p:spPr>
      </p:pic>
      <p:sp>
        <p:nvSpPr>
          <p:cNvPr id="44" name="テキスト ボックス 43">
            <a:extLst>
              <a:ext uri="{FF2B5EF4-FFF2-40B4-BE49-F238E27FC236}">
                <a16:creationId xmlns:a16="http://schemas.microsoft.com/office/drawing/2014/main" id="{2EE6D7C0-7A8D-146D-0279-D8B63AC8BD2D}"/>
              </a:ext>
            </a:extLst>
          </p:cNvPr>
          <p:cNvSpPr txBox="1"/>
          <p:nvPr/>
        </p:nvSpPr>
        <p:spPr>
          <a:xfrm>
            <a:off x="4337392" y="3493349"/>
            <a:ext cx="2334230" cy="307777"/>
          </a:xfrm>
          <a:prstGeom prst="rect">
            <a:avLst/>
          </a:prstGeom>
          <a:noFill/>
        </p:spPr>
        <p:txBody>
          <a:bodyPr wrap="square" rtlCol="0">
            <a:spAutoFit/>
          </a:bodyPr>
          <a:lstStyle>
            <a:defPPr>
              <a:defRPr lang="en-US"/>
            </a:defPPr>
            <a:lvl1pPr>
              <a:defRPr kumimoji="1" sz="16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r>
              <a:rPr lang="ja-JP" altLang="en-US" sz="1400" dirty="0"/>
              <a:t>レッスン内容と開講日程</a:t>
            </a:r>
          </a:p>
        </p:txBody>
      </p:sp>
      <p:sp>
        <p:nvSpPr>
          <p:cNvPr id="53" name="正方形/長方形 52">
            <a:extLst>
              <a:ext uri="{FF2B5EF4-FFF2-40B4-BE49-F238E27FC236}">
                <a16:creationId xmlns:a16="http://schemas.microsoft.com/office/drawing/2014/main" id="{E1B53C1E-7C4B-0581-CD85-1553487F357F}"/>
              </a:ext>
            </a:extLst>
          </p:cNvPr>
          <p:cNvSpPr/>
          <p:nvPr/>
        </p:nvSpPr>
        <p:spPr>
          <a:xfrm>
            <a:off x="3466691" y="3524874"/>
            <a:ext cx="884329" cy="2488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000" b="1" dirty="0">
                <a:solidFill>
                  <a:schemeClr val="bg1"/>
                </a:solidFill>
                <a:latin typeface="Segoe UI Semibold" panose="020B0702040204020203" pitchFamily="34" charset="0"/>
                <a:ea typeface="Noto Sans JP" panose="020B0200000000000000" pitchFamily="50" charset="-128"/>
                <a:cs typeface="Segoe UI Semibold" panose="020B0702040204020203" pitchFamily="34" charset="0"/>
              </a:rPr>
              <a:t>2023</a:t>
            </a:r>
            <a:r>
              <a:rPr kumimoji="1" lang="ja-JP" altLang="en-US" sz="1000" b="1" dirty="0">
                <a:solidFill>
                  <a:schemeClr val="bg1"/>
                </a:solidFill>
                <a:latin typeface="Segoe UI Semibold" panose="020B0702040204020203" pitchFamily="34" charset="0"/>
                <a:ea typeface="Noto Sans JP" panose="020B0200000000000000" pitchFamily="50" charset="-128"/>
                <a:cs typeface="Segoe UI Semibold" panose="020B0702040204020203" pitchFamily="34" charset="0"/>
              </a:rPr>
              <a:t>年 第</a:t>
            </a:r>
            <a:r>
              <a:rPr kumimoji="1" lang="en-US" altLang="ja-JP" sz="1000" b="1" dirty="0">
                <a:solidFill>
                  <a:schemeClr val="bg1"/>
                </a:solidFill>
                <a:latin typeface="Segoe UI Semibold" panose="020B0702040204020203" pitchFamily="34" charset="0"/>
                <a:ea typeface="Noto Sans JP" panose="020B0200000000000000" pitchFamily="50" charset="-128"/>
                <a:cs typeface="Segoe UI Semibold" panose="020B0702040204020203" pitchFamily="34" charset="0"/>
              </a:rPr>
              <a:t>1</a:t>
            </a:r>
            <a:r>
              <a:rPr kumimoji="1" lang="ja-JP" altLang="en-US" sz="1000" b="1">
                <a:solidFill>
                  <a:schemeClr val="bg1"/>
                </a:solidFill>
                <a:latin typeface="Segoe UI Semibold" panose="020B0702040204020203" pitchFamily="34" charset="0"/>
                <a:ea typeface="Noto Sans JP" panose="020B0200000000000000" pitchFamily="50" charset="-128"/>
                <a:cs typeface="Segoe UI Semibold" panose="020B0702040204020203" pitchFamily="34" charset="0"/>
              </a:rPr>
              <a:t>期</a:t>
            </a:r>
            <a:endParaRPr kumimoji="1" lang="ja-JP" altLang="en-US" sz="1000" b="1" dirty="0">
              <a:solidFill>
                <a:schemeClr val="bg1"/>
              </a:solidFill>
              <a:latin typeface="Segoe UI Semibold" panose="020B0702040204020203" pitchFamily="34" charset="0"/>
              <a:ea typeface="Noto Sans JP" panose="020B0200000000000000" pitchFamily="50" charset="-128"/>
              <a:cs typeface="Segoe UI Semibold" panose="020B0702040204020203" pitchFamily="34" charset="0"/>
            </a:endParaRPr>
          </a:p>
        </p:txBody>
      </p:sp>
      <p:sp>
        <p:nvSpPr>
          <p:cNvPr id="55" name="テキスト ボックス 54">
            <a:extLst>
              <a:ext uri="{FF2B5EF4-FFF2-40B4-BE49-F238E27FC236}">
                <a16:creationId xmlns:a16="http://schemas.microsoft.com/office/drawing/2014/main" id="{1A94B32E-746D-B076-87F0-4FBF12058D80}"/>
              </a:ext>
            </a:extLst>
          </p:cNvPr>
          <p:cNvSpPr txBox="1"/>
          <p:nvPr/>
        </p:nvSpPr>
        <p:spPr>
          <a:xfrm>
            <a:off x="36474" y="1697814"/>
            <a:ext cx="4398649" cy="1486561"/>
          </a:xfrm>
          <a:prstGeom prst="rect">
            <a:avLst/>
          </a:prstGeom>
          <a:noFill/>
        </p:spPr>
        <p:txBody>
          <a:bodyPr wrap="square" rtlCol="0">
            <a:spAutoFit/>
          </a:bodyPr>
          <a:lstStyle/>
          <a:p>
            <a:pPr>
              <a:lnSpc>
                <a:spcPct val="110000"/>
              </a:lnSpc>
            </a:pPr>
            <a:r>
              <a:rPr kumimoji="1" lang="ja-JP" altLang="en-US" sz="4200" b="1" spc="-150" dirty="0">
                <a:solidFill>
                  <a:schemeClr val="accent6">
                    <a:lumMod val="50000"/>
                  </a:schemeClr>
                </a:solidFill>
                <a:latin typeface="Noto Sans JP" panose="020B0200000000000000" pitchFamily="50" charset="-128"/>
                <a:ea typeface="Noto Sans JP" panose="020B0200000000000000" pitchFamily="50" charset="-128"/>
              </a:rPr>
              <a:t>中国語スタート</a:t>
            </a:r>
            <a:endParaRPr kumimoji="1" lang="en-US" altLang="ja-JP" sz="4200" b="1" spc="-150" dirty="0">
              <a:solidFill>
                <a:schemeClr val="accent6">
                  <a:lumMod val="50000"/>
                </a:schemeClr>
              </a:solidFill>
              <a:latin typeface="Noto Sans JP" panose="020B0200000000000000" pitchFamily="50" charset="-128"/>
              <a:ea typeface="Noto Sans JP" panose="020B0200000000000000" pitchFamily="50" charset="-128"/>
            </a:endParaRPr>
          </a:p>
          <a:p>
            <a:pPr>
              <a:lnSpc>
                <a:spcPct val="110000"/>
              </a:lnSpc>
            </a:pPr>
            <a:r>
              <a:rPr kumimoji="1" lang="ja-JP" altLang="en-US" sz="4200" b="1" spc="-150" dirty="0">
                <a:solidFill>
                  <a:schemeClr val="accent6">
                    <a:lumMod val="50000"/>
                  </a:schemeClr>
                </a:solidFill>
                <a:latin typeface="Noto Sans JP" panose="020B0200000000000000" pitchFamily="50" charset="-128"/>
                <a:ea typeface="Noto Sans JP" panose="020B0200000000000000" pitchFamily="50" charset="-128"/>
              </a:rPr>
              <a:t>発音講座</a:t>
            </a:r>
          </a:p>
        </p:txBody>
      </p:sp>
      <p:grpSp>
        <p:nvGrpSpPr>
          <p:cNvPr id="75" name="グループ化 74">
            <a:extLst>
              <a:ext uri="{FF2B5EF4-FFF2-40B4-BE49-F238E27FC236}">
                <a16:creationId xmlns:a16="http://schemas.microsoft.com/office/drawing/2014/main" id="{527D743E-BF91-36FA-03F1-51F42379D053}"/>
              </a:ext>
            </a:extLst>
          </p:cNvPr>
          <p:cNvGrpSpPr/>
          <p:nvPr/>
        </p:nvGrpSpPr>
        <p:grpSpPr>
          <a:xfrm>
            <a:off x="3371038" y="6971795"/>
            <a:ext cx="3021056" cy="360669"/>
            <a:chOff x="3009235" y="7198602"/>
            <a:chExt cx="3021056" cy="360669"/>
          </a:xfrm>
        </p:grpSpPr>
        <p:sp>
          <p:nvSpPr>
            <p:cNvPr id="57" name="テキスト ボックス 56">
              <a:extLst>
                <a:ext uri="{FF2B5EF4-FFF2-40B4-BE49-F238E27FC236}">
                  <a16:creationId xmlns:a16="http://schemas.microsoft.com/office/drawing/2014/main" id="{C4572CDE-16CA-C487-4D41-EDE23682DF70}"/>
                </a:ext>
              </a:extLst>
            </p:cNvPr>
            <p:cNvSpPr txBox="1"/>
            <p:nvPr/>
          </p:nvSpPr>
          <p:spPr>
            <a:xfrm>
              <a:off x="3347912" y="7233622"/>
              <a:ext cx="2682379" cy="307777"/>
            </a:xfrm>
            <a:prstGeom prst="rect">
              <a:avLst/>
            </a:prstGeom>
            <a:noFill/>
          </p:spPr>
          <p:txBody>
            <a:bodyPr wrap="square" rtlCol="0">
              <a:spAutoFit/>
            </a:bodyPr>
            <a:lstStyle>
              <a:defPPr>
                <a:defRPr lang="en-US"/>
              </a:defPPr>
              <a:lvl1pPr>
                <a:defRPr kumimoji="1" sz="16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r>
                <a:rPr lang="ja-JP" altLang="en-US" sz="1400" dirty="0"/>
                <a:t>基礎セミナーを修了したら</a:t>
              </a:r>
              <a:r>
                <a:rPr lang="en-US" altLang="ja-JP" sz="1400" dirty="0"/>
                <a:t>…</a:t>
              </a:r>
              <a:endParaRPr lang="ja-JP" altLang="en-US" sz="1400" dirty="0"/>
            </a:p>
          </p:txBody>
        </p:sp>
        <p:pic>
          <p:nvPicPr>
            <p:cNvPr id="66" name="グラフィックス 65" descr="山形の矢印 単色塗りつぶし">
              <a:extLst>
                <a:ext uri="{FF2B5EF4-FFF2-40B4-BE49-F238E27FC236}">
                  <a16:creationId xmlns:a16="http://schemas.microsoft.com/office/drawing/2014/main" id="{0160061B-21E7-648B-E12F-275D730CF1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09235" y="7198602"/>
              <a:ext cx="360669" cy="360669"/>
            </a:xfrm>
            <a:prstGeom prst="rect">
              <a:avLst/>
            </a:prstGeom>
          </p:spPr>
        </p:pic>
      </p:grpSp>
      <p:grpSp>
        <p:nvGrpSpPr>
          <p:cNvPr id="69" name="グループ化 68">
            <a:extLst>
              <a:ext uri="{FF2B5EF4-FFF2-40B4-BE49-F238E27FC236}">
                <a16:creationId xmlns:a16="http://schemas.microsoft.com/office/drawing/2014/main" id="{2CB42536-3A24-E701-59EB-E5630C9D2948}"/>
              </a:ext>
            </a:extLst>
          </p:cNvPr>
          <p:cNvGrpSpPr/>
          <p:nvPr/>
        </p:nvGrpSpPr>
        <p:grpSpPr>
          <a:xfrm>
            <a:off x="3950896" y="1493379"/>
            <a:ext cx="2877711" cy="1911198"/>
            <a:chOff x="3864402" y="1426866"/>
            <a:chExt cx="2877711" cy="1911198"/>
          </a:xfrm>
        </p:grpSpPr>
        <p:sp>
          <p:nvSpPr>
            <p:cNvPr id="3" name="テキスト ボックス 2">
              <a:extLst>
                <a:ext uri="{FF2B5EF4-FFF2-40B4-BE49-F238E27FC236}">
                  <a16:creationId xmlns:a16="http://schemas.microsoft.com/office/drawing/2014/main" id="{4774270F-4957-DA73-36B2-B13A22E07BF1}"/>
                </a:ext>
              </a:extLst>
            </p:cNvPr>
            <p:cNvSpPr txBox="1"/>
            <p:nvPr/>
          </p:nvSpPr>
          <p:spPr>
            <a:xfrm>
              <a:off x="4095396" y="2753289"/>
              <a:ext cx="1808508" cy="584775"/>
            </a:xfrm>
            <a:prstGeom prst="rect">
              <a:avLst/>
            </a:prstGeom>
            <a:noFill/>
          </p:spPr>
          <p:txBody>
            <a:bodyPr wrap="none" rtlCol="0">
              <a:spAutoFit/>
            </a:bodyPr>
            <a:lstStyle/>
            <a:p>
              <a:r>
                <a:rPr kumimoji="1" lang="en-US" altLang="ja-JP" sz="3200" dirty="0">
                  <a:solidFill>
                    <a:srgbClr val="C00000"/>
                  </a:solidFill>
                  <a:latin typeface="Segoe UI Semibold" panose="020B0702040204020203" pitchFamily="34" charset="0"/>
                  <a:ea typeface="Noto Sans JP SemiBold" panose="020B0200000000000000" pitchFamily="50" charset="-128"/>
                  <a:cs typeface="Segoe UI Semibold" panose="020B0702040204020203" pitchFamily="34" charset="0"/>
                </a:rPr>
                <a:t>1</a:t>
              </a:r>
              <a:r>
                <a:rPr kumimoji="1" lang="ja-JP" altLang="en-US" sz="2400" dirty="0">
                  <a:solidFill>
                    <a:srgbClr val="C00000"/>
                  </a:solidFill>
                  <a:latin typeface="Noto Sans JP SemiBold" panose="020B0200000000000000" pitchFamily="50" charset="-128"/>
                  <a:ea typeface="Noto Sans JP SemiBold" panose="020B0200000000000000" pitchFamily="50" charset="-128"/>
                  <a:cs typeface="Segoe UI Semibold" panose="020B0702040204020203" pitchFamily="34" charset="0"/>
                </a:rPr>
                <a:t>カ月</a:t>
              </a:r>
              <a:r>
                <a:rPr kumimoji="1" lang="ja-JP" altLang="en-US" sz="2400" dirty="0">
                  <a:solidFill>
                    <a:schemeClr val="accent6">
                      <a:lumMod val="50000"/>
                    </a:schemeClr>
                  </a:solidFill>
                  <a:latin typeface="Noto Sans JP SemiBold" panose="020B0200000000000000" pitchFamily="50" charset="-128"/>
                  <a:ea typeface="Noto Sans JP SemiBold" panose="020B0200000000000000" pitchFamily="50" charset="-128"/>
                  <a:cs typeface="Segoe UI Semibold" panose="020B0702040204020203" pitchFamily="34" charset="0"/>
                </a:rPr>
                <a:t>・</a:t>
              </a:r>
              <a:r>
                <a:rPr kumimoji="1" lang="en-US" altLang="ja-JP" sz="3200" dirty="0">
                  <a:solidFill>
                    <a:srgbClr val="C00000"/>
                  </a:solidFill>
                  <a:latin typeface="Segoe UI Semibold" panose="020B0702040204020203" pitchFamily="34" charset="0"/>
                  <a:ea typeface="Noto Sans JP SemiBold" panose="020B0200000000000000" pitchFamily="50" charset="-128"/>
                  <a:cs typeface="Segoe UI Semibold" panose="020B0702040204020203" pitchFamily="34" charset="0"/>
                </a:rPr>
                <a:t>5</a:t>
              </a:r>
              <a:r>
                <a:rPr kumimoji="1" lang="ja-JP" altLang="en-US" sz="2400" dirty="0">
                  <a:solidFill>
                    <a:srgbClr val="C00000"/>
                  </a:solidFill>
                  <a:latin typeface="Noto Sans JP SemiBold" panose="020B0200000000000000" pitchFamily="50" charset="-128"/>
                  <a:ea typeface="Noto Sans JP SemiBold" panose="020B0200000000000000" pitchFamily="50" charset="-128"/>
                  <a:cs typeface="Segoe UI Semibold" panose="020B0702040204020203" pitchFamily="34" charset="0"/>
                </a:rPr>
                <a:t>回</a:t>
              </a:r>
              <a:endParaRPr kumimoji="1" lang="ja-JP" altLang="en-US" sz="3200" dirty="0">
                <a:solidFill>
                  <a:srgbClr val="C00000"/>
                </a:solidFill>
                <a:latin typeface="Noto Sans JP SemiBold" panose="020B0200000000000000" pitchFamily="50" charset="-128"/>
                <a:ea typeface="Noto Sans JP SemiBold" panose="020B0200000000000000" pitchFamily="50" charset="-128"/>
                <a:cs typeface="Segoe UI Semibold" panose="020B0702040204020203" pitchFamily="34" charset="0"/>
              </a:endParaRPr>
            </a:p>
          </p:txBody>
        </p:sp>
        <p:grpSp>
          <p:nvGrpSpPr>
            <p:cNvPr id="24" name="グループ化 23">
              <a:extLst>
                <a:ext uri="{FF2B5EF4-FFF2-40B4-BE49-F238E27FC236}">
                  <a16:creationId xmlns:a16="http://schemas.microsoft.com/office/drawing/2014/main" id="{25A73F57-DE60-FF84-9A73-CA8EFB27F8BC}"/>
                </a:ext>
              </a:extLst>
            </p:cNvPr>
            <p:cNvGrpSpPr/>
            <p:nvPr/>
          </p:nvGrpSpPr>
          <p:grpSpPr>
            <a:xfrm>
              <a:off x="3985432" y="1796839"/>
              <a:ext cx="2470659" cy="923330"/>
              <a:chOff x="375754" y="2530953"/>
              <a:chExt cx="2470659" cy="923330"/>
            </a:xfrm>
          </p:grpSpPr>
          <p:sp>
            <p:nvSpPr>
              <p:cNvPr id="10" name="テキスト ボックス 9">
                <a:extLst>
                  <a:ext uri="{FF2B5EF4-FFF2-40B4-BE49-F238E27FC236}">
                    <a16:creationId xmlns:a16="http://schemas.microsoft.com/office/drawing/2014/main" id="{7C0B53C6-9C7E-4DDD-F693-9E58DA6237DE}"/>
                  </a:ext>
                </a:extLst>
              </p:cNvPr>
              <p:cNvSpPr txBox="1"/>
              <p:nvPr/>
            </p:nvSpPr>
            <p:spPr>
              <a:xfrm>
                <a:off x="375754" y="2530953"/>
                <a:ext cx="2085827" cy="923330"/>
              </a:xfrm>
              <a:prstGeom prst="rect">
                <a:avLst/>
              </a:prstGeom>
              <a:noFill/>
            </p:spPr>
            <p:txBody>
              <a:bodyPr wrap="none" rtlCol="0">
                <a:spAutoFit/>
              </a:bodyPr>
              <a:lstStyle/>
              <a:p>
                <a:r>
                  <a:rPr kumimoji="1" lang="en-US" altLang="ja-JP" sz="5400" b="1" dirty="0">
                    <a:solidFill>
                      <a:srgbClr val="C00000"/>
                    </a:solidFill>
                    <a:latin typeface="Segoe UI Semibold" panose="020B0702040204020203" pitchFamily="34" charset="0"/>
                    <a:ea typeface="メイリオ" panose="020B0604030504040204" pitchFamily="50" charset="-128"/>
                    <a:cs typeface="Segoe UI Semibold" panose="020B0702040204020203" pitchFamily="34" charset="0"/>
                  </a:rPr>
                  <a:t>9900</a:t>
                </a:r>
                <a:r>
                  <a:rPr kumimoji="1" lang="ja-JP" altLang="en-US" sz="2800" b="1" dirty="0">
                    <a:solidFill>
                      <a:srgbClr val="C00000"/>
                    </a:solidFill>
                    <a:latin typeface="Noto Sans JP Black" panose="020B0200000000000000" pitchFamily="50" charset="-128"/>
                    <a:ea typeface="Noto Sans JP Black" panose="020B0200000000000000" pitchFamily="50" charset="-128"/>
                    <a:cs typeface="Segoe UI Semibold" panose="020B0702040204020203" pitchFamily="34" charset="0"/>
                  </a:rPr>
                  <a:t>円</a:t>
                </a:r>
                <a:endParaRPr kumimoji="1" lang="ja-JP" altLang="en-US" sz="4800" b="1" dirty="0">
                  <a:solidFill>
                    <a:srgbClr val="C00000"/>
                  </a:solidFill>
                  <a:latin typeface="Noto Sans JP Black" panose="020B0200000000000000" pitchFamily="50" charset="-128"/>
                  <a:ea typeface="Noto Sans JP Black" panose="020B0200000000000000" pitchFamily="50" charset="-128"/>
                  <a:cs typeface="Segoe UI Semibold" panose="020B0702040204020203" pitchFamily="34" charset="0"/>
                </a:endParaRPr>
              </a:p>
            </p:txBody>
          </p:sp>
          <p:sp>
            <p:nvSpPr>
              <p:cNvPr id="23" name="テキスト ボックス 22">
                <a:extLst>
                  <a:ext uri="{FF2B5EF4-FFF2-40B4-BE49-F238E27FC236}">
                    <a16:creationId xmlns:a16="http://schemas.microsoft.com/office/drawing/2014/main" id="{F2482C09-F08D-C16C-B359-64DD11823BE4}"/>
                  </a:ext>
                </a:extLst>
              </p:cNvPr>
              <p:cNvSpPr txBox="1"/>
              <p:nvPr/>
            </p:nvSpPr>
            <p:spPr>
              <a:xfrm>
                <a:off x="2392443" y="3079042"/>
                <a:ext cx="453970" cy="253916"/>
              </a:xfrm>
              <a:prstGeom prst="rect">
                <a:avLst/>
              </a:prstGeom>
              <a:noFill/>
            </p:spPr>
            <p:txBody>
              <a:bodyPr wrap="none" rtlCol="0">
                <a:spAutoFit/>
              </a:bodyPr>
              <a:lstStyle/>
              <a:p>
                <a:r>
                  <a:rPr kumimoji="1" lang="ja-JP" altLang="en-US" sz="1050" dirty="0">
                    <a:solidFill>
                      <a:srgbClr val="C00000"/>
                    </a:solidFill>
                    <a:latin typeface="Noto Sans JP" panose="020B0200000000000000" pitchFamily="50" charset="-128"/>
                    <a:ea typeface="Noto Sans JP" panose="020B0200000000000000" pitchFamily="50" charset="-128"/>
                  </a:rPr>
                  <a:t>税込</a:t>
                </a:r>
              </a:p>
            </p:txBody>
          </p:sp>
        </p:grpSp>
        <p:grpSp>
          <p:nvGrpSpPr>
            <p:cNvPr id="36" name="グループ化 35">
              <a:extLst>
                <a:ext uri="{FF2B5EF4-FFF2-40B4-BE49-F238E27FC236}">
                  <a16:creationId xmlns:a16="http://schemas.microsoft.com/office/drawing/2014/main" id="{03A3D3DD-ADBB-6322-F87B-79FA9A0E0D8B}"/>
                </a:ext>
              </a:extLst>
            </p:cNvPr>
            <p:cNvGrpSpPr/>
            <p:nvPr/>
          </p:nvGrpSpPr>
          <p:grpSpPr>
            <a:xfrm>
              <a:off x="3864402" y="1426866"/>
              <a:ext cx="2877711" cy="430887"/>
              <a:chOff x="6858000" y="1072527"/>
              <a:chExt cx="2877711" cy="430887"/>
            </a:xfrm>
          </p:grpSpPr>
          <p:sp>
            <p:nvSpPr>
              <p:cNvPr id="26" name="テキスト ボックス 25">
                <a:extLst>
                  <a:ext uri="{FF2B5EF4-FFF2-40B4-BE49-F238E27FC236}">
                    <a16:creationId xmlns:a16="http://schemas.microsoft.com/office/drawing/2014/main" id="{813DB132-2BC1-2A82-1895-E78AF7D99677}"/>
                  </a:ext>
                </a:extLst>
              </p:cNvPr>
              <p:cNvSpPr txBox="1"/>
              <p:nvPr/>
            </p:nvSpPr>
            <p:spPr>
              <a:xfrm>
                <a:off x="6858000" y="1072527"/>
                <a:ext cx="2877711" cy="430887"/>
              </a:xfrm>
              <a:prstGeom prst="rect">
                <a:avLst/>
              </a:prstGeom>
              <a:noFill/>
            </p:spPr>
            <p:txBody>
              <a:bodyPr wrap="none" rtlCol="0">
                <a:spAutoFit/>
              </a:bodyPr>
              <a:lstStyle/>
              <a:p>
                <a:pPr algn="ctr"/>
                <a:r>
                  <a:rPr kumimoji="1" lang="ja-JP" altLang="en-US" sz="1100" spc="300" dirty="0">
                    <a:solidFill>
                      <a:schemeClr val="accent6">
                        <a:lumMod val="50000"/>
                      </a:schemeClr>
                    </a:solidFill>
                    <a:latin typeface="Noto Serif JP SemiBold" panose="02020600000000000000" pitchFamily="18" charset="-128"/>
                    <a:ea typeface="Noto Serif JP SemiBold" panose="02020600000000000000" pitchFamily="18" charset="-128"/>
                  </a:rPr>
                  <a:t>中国語学習初心者の方向けの</a:t>
                </a:r>
                <a:endParaRPr kumimoji="1" lang="en-US" altLang="ja-JP" sz="1100" spc="300" dirty="0">
                  <a:solidFill>
                    <a:schemeClr val="accent6">
                      <a:lumMod val="50000"/>
                    </a:schemeClr>
                  </a:solidFill>
                  <a:latin typeface="Noto Serif JP SemiBold" panose="02020600000000000000" pitchFamily="18" charset="-128"/>
                  <a:ea typeface="Noto Serif JP SemiBold" panose="02020600000000000000" pitchFamily="18" charset="-128"/>
                </a:endParaRPr>
              </a:p>
              <a:p>
                <a:pPr algn="ctr"/>
                <a:r>
                  <a:rPr kumimoji="1" lang="ja-JP" altLang="en-US" sz="1100" spc="300" dirty="0">
                    <a:solidFill>
                      <a:schemeClr val="accent6">
                        <a:lumMod val="50000"/>
                      </a:schemeClr>
                    </a:solidFill>
                    <a:latin typeface="Noto Serif JP SemiBold" panose="02020600000000000000" pitchFamily="18" charset="-128"/>
                    <a:ea typeface="Noto Serif JP SemiBold" panose="02020600000000000000" pitchFamily="18" charset="-128"/>
                  </a:rPr>
                  <a:t>特別優待グループレッスンコース</a:t>
                </a:r>
              </a:p>
            </p:txBody>
          </p:sp>
          <p:cxnSp>
            <p:nvCxnSpPr>
              <p:cNvPr id="20" name="直線コネクタ 19">
                <a:extLst>
                  <a:ext uri="{FF2B5EF4-FFF2-40B4-BE49-F238E27FC236}">
                    <a16:creationId xmlns:a16="http://schemas.microsoft.com/office/drawing/2014/main" id="{8F72DE44-FD52-6CC1-6FCD-8343E8E00185}"/>
                  </a:ext>
                </a:extLst>
              </p:cNvPr>
              <p:cNvCxnSpPr>
                <a:cxnSpLocks/>
              </p:cNvCxnSpPr>
              <p:nvPr/>
            </p:nvCxnSpPr>
            <p:spPr>
              <a:xfrm>
                <a:off x="6970520" y="1072527"/>
                <a:ext cx="2653646"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09A34D6-4042-81BC-48A6-58463E1F1183}"/>
                  </a:ext>
                </a:extLst>
              </p:cNvPr>
              <p:cNvCxnSpPr>
                <a:cxnSpLocks/>
              </p:cNvCxnSpPr>
              <p:nvPr/>
            </p:nvCxnSpPr>
            <p:spPr>
              <a:xfrm>
                <a:off x="6970520" y="1477021"/>
                <a:ext cx="2653902"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3" name="グループ化 82">
            <a:extLst>
              <a:ext uri="{FF2B5EF4-FFF2-40B4-BE49-F238E27FC236}">
                <a16:creationId xmlns:a16="http://schemas.microsoft.com/office/drawing/2014/main" id="{915CE748-CF6A-77E2-D1D2-5716AD02B2DE}"/>
              </a:ext>
            </a:extLst>
          </p:cNvPr>
          <p:cNvGrpSpPr/>
          <p:nvPr/>
        </p:nvGrpSpPr>
        <p:grpSpPr>
          <a:xfrm>
            <a:off x="3342462" y="7592088"/>
            <a:ext cx="1775565" cy="1374109"/>
            <a:chOff x="3083605" y="7858059"/>
            <a:chExt cx="1775565" cy="1374109"/>
          </a:xfrm>
        </p:grpSpPr>
        <p:sp>
          <p:nvSpPr>
            <p:cNvPr id="77" name="正方形/長方形 76">
              <a:extLst>
                <a:ext uri="{FF2B5EF4-FFF2-40B4-BE49-F238E27FC236}">
                  <a16:creationId xmlns:a16="http://schemas.microsoft.com/office/drawing/2014/main" id="{8B0ECB44-D0E4-54FF-C62E-57AB34C755A1}"/>
                </a:ext>
              </a:extLst>
            </p:cNvPr>
            <p:cNvSpPr/>
            <p:nvPr/>
          </p:nvSpPr>
          <p:spPr>
            <a:xfrm>
              <a:off x="3138622" y="7858059"/>
              <a:ext cx="1568822" cy="1374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a:extLst>
                <a:ext uri="{FF2B5EF4-FFF2-40B4-BE49-F238E27FC236}">
                  <a16:creationId xmlns:a16="http://schemas.microsoft.com/office/drawing/2014/main" id="{F967459E-997C-65D8-8C6A-76BA92E2C383}"/>
                </a:ext>
              </a:extLst>
            </p:cNvPr>
            <p:cNvGrpSpPr/>
            <p:nvPr/>
          </p:nvGrpSpPr>
          <p:grpSpPr>
            <a:xfrm>
              <a:off x="3083605" y="7860653"/>
              <a:ext cx="1775565" cy="1358158"/>
              <a:chOff x="3223489" y="7752407"/>
              <a:chExt cx="1775565" cy="1358158"/>
            </a:xfrm>
          </p:grpSpPr>
          <p:pic>
            <p:nvPicPr>
              <p:cNvPr id="59" name="グラフィックス 58" descr="会議 単色塗りつぶし">
                <a:extLst>
                  <a:ext uri="{FF2B5EF4-FFF2-40B4-BE49-F238E27FC236}">
                    <a16:creationId xmlns:a16="http://schemas.microsoft.com/office/drawing/2014/main" id="{482ECEBE-CC3D-4C39-4A7C-513ACF76403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48266" y="7752407"/>
                <a:ext cx="360669" cy="360669"/>
              </a:xfrm>
              <a:prstGeom prst="rect">
                <a:avLst/>
              </a:prstGeom>
            </p:spPr>
          </p:pic>
          <p:sp>
            <p:nvSpPr>
              <p:cNvPr id="45" name="テキスト ボックス 44">
                <a:extLst>
                  <a:ext uri="{FF2B5EF4-FFF2-40B4-BE49-F238E27FC236}">
                    <a16:creationId xmlns:a16="http://schemas.microsoft.com/office/drawing/2014/main" id="{A7794E95-73B0-AFD4-B124-7E48F135F707}"/>
                  </a:ext>
                </a:extLst>
              </p:cNvPr>
              <p:cNvSpPr txBox="1"/>
              <p:nvPr/>
            </p:nvSpPr>
            <p:spPr>
              <a:xfrm>
                <a:off x="3670242" y="7820880"/>
                <a:ext cx="984906" cy="230832"/>
              </a:xfrm>
              <a:prstGeom prst="rect">
                <a:avLst/>
              </a:prstGeom>
              <a:noFill/>
            </p:spPr>
            <p:txBody>
              <a:bodyPr wrap="square" rtlCol="0">
                <a:spAutoFit/>
              </a:bodyPr>
              <a:lstStyle>
                <a:defPPr>
                  <a:defRPr lang="en-US"/>
                </a:defPPr>
                <a:lvl1pPr>
                  <a:defRPr kumimoji="1" sz="14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r>
                  <a:rPr lang="ja-JP" altLang="en-US" sz="900" dirty="0"/>
                  <a:t>グループで継続</a:t>
                </a:r>
              </a:p>
            </p:txBody>
          </p:sp>
          <p:sp>
            <p:nvSpPr>
              <p:cNvPr id="47" name="テキスト ボックス 46">
                <a:extLst>
                  <a:ext uri="{FF2B5EF4-FFF2-40B4-BE49-F238E27FC236}">
                    <a16:creationId xmlns:a16="http://schemas.microsoft.com/office/drawing/2014/main" id="{67A116BD-2870-7955-47BC-0968C6251769}"/>
                  </a:ext>
                </a:extLst>
              </p:cNvPr>
              <p:cNvSpPr txBox="1"/>
              <p:nvPr/>
            </p:nvSpPr>
            <p:spPr>
              <a:xfrm>
                <a:off x="3223489" y="8064125"/>
                <a:ext cx="1775565" cy="1046440"/>
              </a:xfrm>
              <a:prstGeom prst="rect">
                <a:avLst/>
              </a:prstGeom>
              <a:noFill/>
            </p:spPr>
            <p:txBody>
              <a:bodyPr wrap="square" rtlCol="0">
                <a:spAutoFit/>
              </a:bodyPr>
              <a:lstStyle>
                <a:defPPr>
                  <a:defRPr lang="en-US"/>
                </a:defPPr>
                <a:lvl1pPr>
                  <a:defRPr kumimoji="1" sz="9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●クラス　　│初級レベル１</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●受講開始日│来年１月</a:t>
                </a:r>
                <a:r>
                  <a:rPr lang="ja-JP" altLang="en-US" sz="600" b="0">
                    <a:latin typeface="Segoe UI" panose="020B0502040204020203" pitchFamily="34" charset="0"/>
                    <a:ea typeface="Noto Sans JP" panose="020B0200000000000000" pitchFamily="50" charset="-128"/>
                    <a:cs typeface="Segoe UI" panose="020B0502040204020203" pitchFamily="34" charset="0"/>
                  </a:rPr>
                  <a:t>から </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●受講時間　│未定</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●受講コース│月謝制・半年・</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1</a:t>
                </a:r>
                <a:r>
                  <a:rPr lang="ja-JP" altLang="en-US" sz="600" b="0" dirty="0">
                    <a:latin typeface="Segoe UI" panose="020B0502040204020203" pitchFamily="34" charset="0"/>
                    <a:ea typeface="Noto Sans JP" panose="020B0200000000000000" pitchFamily="50" charset="-128"/>
                    <a:cs typeface="Segoe UI" panose="020B0502040204020203" pitchFamily="34" charset="0"/>
                  </a:rPr>
                  <a:t>年</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●受講料　　│月額</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8272</a:t>
                </a:r>
                <a:r>
                  <a:rPr lang="ja-JP" altLang="en-US" sz="600" b="0" dirty="0">
                    <a:latin typeface="Segoe UI" panose="020B0502040204020203" pitchFamily="34" charset="0"/>
                    <a:ea typeface="Noto Sans JP" panose="020B0200000000000000" pitchFamily="50" charset="-128"/>
                    <a:cs typeface="Segoe UI" panose="020B0502040204020203" pitchFamily="34" charset="0"/>
                  </a:rPr>
                  <a:t>円 </a:t>
                </a:r>
                <a:r>
                  <a:rPr lang="ja-JP" altLang="en-US" sz="500" b="0" dirty="0">
                    <a:latin typeface="Segoe UI" panose="020B0502040204020203" pitchFamily="34" charset="0"/>
                    <a:ea typeface="Noto Sans JP" panose="020B0200000000000000" pitchFamily="50" charset="-128"/>
                    <a:cs typeface="Segoe UI" panose="020B0502040204020203" pitchFamily="34" charset="0"/>
                  </a:rPr>
                  <a:t>＊</a:t>
                </a:r>
                <a:r>
                  <a:rPr lang="en-US" altLang="ja-JP" sz="500" b="0" dirty="0">
                    <a:latin typeface="Segoe UI" panose="020B0502040204020203" pitchFamily="34" charset="0"/>
                    <a:ea typeface="Noto Sans JP" panose="020B0200000000000000" pitchFamily="50" charset="-128"/>
                    <a:cs typeface="Segoe UI" panose="020B0502040204020203" pitchFamily="34" charset="0"/>
                  </a:rPr>
                  <a:t>1</a:t>
                </a:r>
                <a:r>
                  <a:rPr lang="ja-JP" altLang="en-US" sz="500" b="0" dirty="0">
                    <a:latin typeface="Segoe UI" panose="020B0502040204020203" pitchFamily="34" charset="0"/>
                    <a:ea typeface="Noto Sans JP" panose="020B0200000000000000" pitchFamily="50" charset="-128"/>
                    <a:cs typeface="Segoe UI" panose="020B0502040204020203" pitchFamily="34" charset="0"/>
                  </a:rPr>
                  <a:t>年コース</a:t>
                </a:r>
                <a:endParaRPr lang="en-US" altLang="ja-JP" sz="5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●教材費　　│</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2,970</a:t>
                </a:r>
                <a:r>
                  <a:rPr lang="ja-JP" altLang="en-US" sz="600" b="0" dirty="0">
                    <a:latin typeface="Segoe UI" panose="020B0502040204020203" pitchFamily="34" charset="0"/>
                    <a:ea typeface="Noto Sans JP" panose="020B0200000000000000" pitchFamily="50" charset="-128"/>
                    <a:cs typeface="Segoe UI" panose="020B0502040204020203" pitchFamily="34" charset="0"/>
                  </a:rPr>
                  <a:t>円 </a:t>
                </a:r>
                <a:r>
                  <a:rPr lang="ja-JP" altLang="en-US" sz="500" b="0" dirty="0">
                    <a:latin typeface="Segoe UI" panose="020B0502040204020203" pitchFamily="34" charset="0"/>
                    <a:ea typeface="Noto Sans JP" panose="020B0200000000000000" pitchFamily="50" charset="-128"/>
                    <a:cs typeface="Segoe UI" panose="020B0502040204020203" pitchFamily="34" charset="0"/>
                  </a:rPr>
                  <a:t>＊テキスト・</a:t>
                </a:r>
                <a:r>
                  <a:rPr lang="en-US" altLang="ja-JP" sz="500" b="0" dirty="0">
                    <a:latin typeface="Segoe UI" panose="020B0502040204020203" pitchFamily="34" charset="0"/>
                    <a:ea typeface="Noto Sans JP" panose="020B0200000000000000" pitchFamily="50" charset="-128"/>
                    <a:cs typeface="Segoe UI" panose="020B0502040204020203" pitchFamily="34" charset="0"/>
                  </a:rPr>
                  <a:t>CD1</a:t>
                </a:r>
                <a:r>
                  <a:rPr lang="ja-JP" altLang="en-US" sz="500" b="0" dirty="0">
                    <a:latin typeface="Segoe UI" panose="020B0502040204020203" pitchFamily="34" charset="0"/>
                    <a:ea typeface="Noto Sans JP" panose="020B0200000000000000" pitchFamily="50" charset="-128"/>
                    <a:cs typeface="Segoe UI" panose="020B0502040204020203" pitchFamily="34" charset="0"/>
                  </a:rPr>
                  <a:t>枚付き</a:t>
                </a:r>
                <a:endParaRPr lang="en-US" altLang="ja-JP" sz="5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●システム管理費│</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660</a:t>
                </a:r>
                <a:r>
                  <a:rPr lang="ja-JP" altLang="en-US" sz="600" b="0" dirty="0">
                    <a:latin typeface="Segoe UI" panose="020B0502040204020203" pitchFamily="34" charset="0"/>
                    <a:ea typeface="Noto Sans JP" panose="020B0200000000000000" pitchFamily="50" charset="-128"/>
                    <a:cs typeface="Segoe UI" panose="020B0502040204020203" pitchFamily="34" charset="0"/>
                  </a:rPr>
                  <a:t>円／月</a:t>
                </a:r>
              </a:p>
            </p:txBody>
          </p:sp>
        </p:grpSp>
      </p:grpSp>
      <p:grpSp>
        <p:nvGrpSpPr>
          <p:cNvPr id="84" name="グループ化 83">
            <a:extLst>
              <a:ext uri="{FF2B5EF4-FFF2-40B4-BE49-F238E27FC236}">
                <a16:creationId xmlns:a16="http://schemas.microsoft.com/office/drawing/2014/main" id="{E2B8693C-3028-F7C5-DFB2-B8696397EB91}"/>
              </a:ext>
            </a:extLst>
          </p:cNvPr>
          <p:cNvGrpSpPr/>
          <p:nvPr/>
        </p:nvGrpSpPr>
        <p:grpSpPr>
          <a:xfrm>
            <a:off x="5070220" y="7594864"/>
            <a:ext cx="1669368" cy="1371333"/>
            <a:chOff x="4895507" y="7858059"/>
            <a:chExt cx="1688448" cy="1371333"/>
          </a:xfrm>
        </p:grpSpPr>
        <p:sp>
          <p:nvSpPr>
            <p:cNvPr id="82" name="正方形/長方形 81">
              <a:extLst>
                <a:ext uri="{FF2B5EF4-FFF2-40B4-BE49-F238E27FC236}">
                  <a16:creationId xmlns:a16="http://schemas.microsoft.com/office/drawing/2014/main" id="{101512CD-0BB2-2DB0-9699-06BB319F18A1}"/>
                </a:ext>
              </a:extLst>
            </p:cNvPr>
            <p:cNvSpPr/>
            <p:nvPr/>
          </p:nvSpPr>
          <p:spPr>
            <a:xfrm>
              <a:off x="4928398" y="7858059"/>
              <a:ext cx="1596994" cy="13713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F366A943-E977-6235-5024-83E6F33261CF}"/>
                </a:ext>
              </a:extLst>
            </p:cNvPr>
            <p:cNvGrpSpPr/>
            <p:nvPr/>
          </p:nvGrpSpPr>
          <p:grpSpPr>
            <a:xfrm>
              <a:off x="4895507" y="7858059"/>
              <a:ext cx="1688448" cy="1329983"/>
              <a:chOff x="4982889" y="7757569"/>
              <a:chExt cx="1688448" cy="1329983"/>
            </a:xfrm>
          </p:grpSpPr>
          <p:pic>
            <p:nvPicPr>
              <p:cNvPr id="61" name="グラフィックス 60" descr="役員室 単色塗りつぶし">
                <a:extLst>
                  <a:ext uri="{FF2B5EF4-FFF2-40B4-BE49-F238E27FC236}">
                    <a16:creationId xmlns:a16="http://schemas.microsoft.com/office/drawing/2014/main" id="{CA0AE412-6E01-32C2-562D-13AF3CFE55E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75388" y="7757569"/>
                <a:ext cx="373334" cy="373334"/>
              </a:xfrm>
              <a:prstGeom prst="rect">
                <a:avLst/>
              </a:prstGeom>
            </p:spPr>
          </p:pic>
          <p:sp>
            <p:nvSpPr>
              <p:cNvPr id="46" name="テキスト ボックス 45">
                <a:extLst>
                  <a:ext uri="{FF2B5EF4-FFF2-40B4-BE49-F238E27FC236}">
                    <a16:creationId xmlns:a16="http://schemas.microsoft.com/office/drawing/2014/main" id="{A25307D5-635F-183B-EE7C-4716A3F286C7}"/>
                  </a:ext>
                </a:extLst>
              </p:cNvPr>
              <p:cNvSpPr txBox="1"/>
              <p:nvPr/>
            </p:nvSpPr>
            <p:spPr>
              <a:xfrm>
                <a:off x="5385593" y="7828821"/>
                <a:ext cx="1229092" cy="230832"/>
              </a:xfrm>
              <a:prstGeom prst="rect">
                <a:avLst/>
              </a:prstGeom>
              <a:noFill/>
            </p:spPr>
            <p:txBody>
              <a:bodyPr wrap="square" rtlCol="0">
                <a:spAutoFit/>
              </a:bodyPr>
              <a:lstStyle>
                <a:defPPr>
                  <a:defRPr lang="en-US"/>
                </a:defPPr>
                <a:lvl1pPr>
                  <a:defRPr kumimoji="1" sz="14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r>
                  <a:rPr lang="ja-JP" altLang="en-US" sz="900" dirty="0"/>
                  <a:t>マンツーマンで継続</a:t>
                </a:r>
              </a:p>
            </p:txBody>
          </p:sp>
          <p:sp>
            <p:nvSpPr>
              <p:cNvPr id="48" name="テキスト ボックス 47">
                <a:extLst>
                  <a:ext uri="{FF2B5EF4-FFF2-40B4-BE49-F238E27FC236}">
                    <a16:creationId xmlns:a16="http://schemas.microsoft.com/office/drawing/2014/main" id="{AD222358-40A9-C6FD-E035-5AEE04D5F1E7}"/>
                  </a:ext>
                </a:extLst>
              </p:cNvPr>
              <p:cNvSpPr txBox="1"/>
              <p:nvPr/>
            </p:nvSpPr>
            <p:spPr>
              <a:xfrm>
                <a:off x="4982889" y="8118056"/>
                <a:ext cx="1688448" cy="969496"/>
              </a:xfrm>
              <a:prstGeom prst="rect">
                <a:avLst/>
              </a:prstGeom>
              <a:noFill/>
            </p:spPr>
            <p:txBody>
              <a:bodyPr wrap="square" rtlCol="0">
                <a:spAutoFit/>
              </a:bodyPr>
              <a:lstStyle>
                <a:defPPr>
                  <a:defRPr lang="en-US"/>
                </a:defPPr>
                <a:lvl1pPr>
                  <a:defRPr kumimoji="1" sz="9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●受講時間　│平日</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10:00</a:t>
                </a:r>
                <a:r>
                  <a:rPr lang="ja-JP" altLang="en-US" sz="600" b="0" dirty="0">
                    <a:latin typeface="Segoe UI" panose="020B0502040204020203" pitchFamily="34" charset="0"/>
                    <a:ea typeface="Noto Sans JP" panose="020B0200000000000000" pitchFamily="50" charset="-128"/>
                    <a:cs typeface="Segoe UI" panose="020B0502040204020203" pitchFamily="34" charset="0"/>
                  </a:rPr>
                  <a:t>～</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22:00</a:t>
                </a:r>
              </a:p>
              <a:p>
                <a:pPr>
                  <a:spcBef>
                    <a:spcPts val="1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　　　　　　│土日</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10:00</a:t>
                </a:r>
                <a:r>
                  <a:rPr lang="ja-JP" altLang="en-US" sz="600" b="0" dirty="0">
                    <a:latin typeface="Segoe UI" panose="020B0502040204020203" pitchFamily="34" charset="0"/>
                    <a:ea typeface="Noto Sans JP" panose="020B0200000000000000" pitchFamily="50" charset="-128"/>
                    <a:cs typeface="Segoe UI" panose="020B0502040204020203" pitchFamily="34" charset="0"/>
                  </a:rPr>
                  <a:t>～</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19:00</a:t>
                </a: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●受講コース│固定予約制・自由予約制</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●受講料　　│コース等により異なります。</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●使用教材　│目的・レベル別に教材を</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1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　　　　　　　ご用意いたします。</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●システム管理費│</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660</a:t>
                </a:r>
                <a:r>
                  <a:rPr lang="ja-JP" altLang="en-US" sz="600" b="0" dirty="0">
                    <a:latin typeface="Segoe UI" panose="020B0502040204020203" pitchFamily="34" charset="0"/>
                    <a:ea typeface="Noto Sans JP" panose="020B0200000000000000" pitchFamily="50" charset="-128"/>
                    <a:cs typeface="Segoe UI" panose="020B0502040204020203" pitchFamily="34" charset="0"/>
                  </a:rPr>
                  <a:t>円／月</a:t>
                </a:r>
              </a:p>
            </p:txBody>
          </p:sp>
        </p:grpSp>
      </p:grpSp>
      <p:sp>
        <p:nvSpPr>
          <p:cNvPr id="71" name="テキスト ボックス 70">
            <a:extLst>
              <a:ext uri="{FF2B5EF4-FFF2-40B4-BE49-F238E27FC236}">
                <a16:creationId xmlns:a16="http://schemas.microsoft.com/office/drawing/2014/main" id="{9A0509C2-97DB-109A-CF03-AAB5A8F2E688}"/>
              </a:ext>
            </a:extLst>
          </p:cNvPr>
          <p:cNvSpPr txBox="1"/>
          <p:nvPr/>
        </p:nvSpPr>
        <p:spPr>
          <a:xfrm>
            <a:off x="184258" y="7085920"/>
            <a:ext cx="2940609" cy="920765"/>
          </a:xfrm>
          <a:prstGeom prst="rect">
            <a:avLst/>
          </a:prstGeom>
          <a:noFill/>
        </p:spPr>
        <p:txBody>
          <a:bodyPr wrap="square" rtlCol="0">
            <a:spAutoFit/>
          </a:bodyPr>
          <a:lstStyle>
            <a:defPPr>
              <a:defRPr lang="en-US"/>
            </a:defPPr>
            <a:lvl1pPr>
              <a:defRPr kumimoji="1" sz="9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pPr>
              <a:lnSpc>
                <a:spcPct val="90000"/>
              </a:lnSpc>
              <a:spcBef>
                <a:spcPts val="400"/>
              </a:spcBef>
            </a:pPr>
            <a:r>
              <a:rPr lang="ja-JP" altLang="en-US" b="0" dirty="0">
                <a:latin typeface="Segoe UI" panose="020B0502040204020203" pitchFamily="34" charset="0"/>
                <a:ea typeface="Noto Sans JP" panose="020B0200000000000000" pitchFamily="50" charset="-128"/>
                <a:cs typeface="Segoe UI" panose="020B0502040204020203" pitchFamily="34" charset="0"/>
              </a:rPr>
              <a:t>●受講定員│</a:t>
            </a:r>
            <a:r>
              <a:rPr lang="en-US" altLang="ja-JP" b="0" dirty="0">
                <a:latin typeface="Segoe UI" panose="020B0502040204020203" pitchFamily="34" charset="0"/>
                <a:ea typeface="Noto Sans JP" panose="020B0200000000000000" pitchFamily="50" charset="-128"/>
                <a:cs typeface="Segoe UI" panose="020B0502040204020203" pitchFamily="34" charset="0"/>
              </a:rPr>
              <a:t>5</a:t>
            </a:r>
            <a:r>
              <a:rPr lang="ja-JP" altLang="en-US" b="0" dirty="0">
                <a:latin typeface="Segoe UI" panose="020B0502040204020203" pitchFamily="34" charset="0"/>
                <a:ea typeface="Noto Sans JP" panose="020B0200000000000000" pitchFamily="50" charset="-128"/>
                <a:cs typeface="Segoe UI" panose="020B0502040204020203" pitchFamily="34" charset="0"/>
              </a:rPr>
              <a:t>名 </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＊教室により</a:t>
            </a:r>
            <a:r>
              <a:rPr lang="en-US" altLang="ja-JP" sz="800" b="0" dirty="0">
                <a:latin typeface="Segoe UI" panose="020B0502040204020203" pitchFamily="34" charset="0"/>
                <a:ea typeface="Noto Sans JP" panose="020B0200000000000000" pitchFamily="50" charset="-128"/>
                <a:cs typeface="Segoe UI" panose="020B0502040204020203" pitchFamily="34" charset="0"/>
              </a:rPr>
              <a:t>4</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名の場合あり</a:t>
            </a:r>
            <a:endParaRPr lang="en-US" altLang="ja-JP" b="0" dirty="0">
              <a:latin typeface="Segoe UI" panose="020B0502040204020203" pitchFamily="34" charset="0"/>
              <a:ea typeface="Noto Sans JP" panose="020B0200000000000000" pitchFamily="50" charset="-128"/>
              <a:cs typeface="Segoe UI" panose="020B0502040204020203" pitchFamily="34" charset="0"/>
            </a:endParaRPr>
          </a:p>
          <a:p>
            <a:pPr>
              <a:lnSpc>
                <a:spcPct val="90000"/>
              </a:lnSpc>
              <a:spcBef>
                <a:spcPts val="400"/>
              </a:spcBef>
            </a:pPr>
            <a:r>
              <a:rPr lang="ja-JP" altLang="en-US" b="0" dirty="0">
                <a:latin typeface="Segoe UI" panose="020B0502040204020203" pitchFamily="34" charset="0"/>
                <a:ea typeface="Noto Sans JP" panose="020B0200000000000000" pitchFamily="50" charset="-128"/>
                <a:cs typeface="Segoe UI" panose="020B0502040204020203" pitchFamily="34" charset="0"/>
              </a:rPr>
              <a:t>●受講日時│指定日時（土</a:t>
            </a:r>
            <a:r>
              <a:rPr lang="en-US" altLang="ja-JP" b="0" dirty="0">
                <a:latin typeface="Segoe UI" panose="020B0502040204020203" pitchFamily="34" charset="0"/>
                <a:ea typeface="Noto Sans JP" panose="020B0200000000000000" pitchFamily="50" charset="-128"/>
                <a:cs typeface="Segoe UI" panose="020B0502040204020203" pitchFamily="34" charset="0"/>
              </a:rPr>
              <a:t>13:00~13:50</a:t>
            </a:r>
            <a:r>
              <a:rPr lang="ja-JP" altLang="en-US" b="0" dirty="0">
                <a:latin typeface="Segoe UI" panose="020B0502040204020203" pitchFamily="34" charset="0"/>
                <a:ea typeface="Noto Sans JP" panose="020B0200000000000000" pitchFamily="50" charset="-128"/>
                <a:cs typeface="Segoe UI" panose="020B0502040204020203" pitchFamily="34" charset="0"/>
              </a:rPr>
              <a:t>）</a:t>
            </a:r>
            <a:endParaRPr lang="en-US" altLang="ja-JP" b="0" dirty="0">
              <a:latin typeface="Segoe UI" panose="020B0502040204020203" pitchFamily="34" charset="0"/>
              <a:ea typeface="Noto Sans JP" panose="020B0200000000000000" pitchFamily="50" charset="-128"/>
              <a:cs typeface="Segoe UI" panose="020B0502040204020203" pitchFamily="34" charset="0"/>
            </a:endParaRPr>
          </a:p>
          <a:p>
            <a:pPr>
              <a:lnSpc>
                <a:spcPct val="90000"/>
              </a:lnSpc>
              <a:spcBef>
                <a:spcPts val="400"/>
              </a:spcBef>
            </a:pPr>
            <a:r>
              <a:rPr lang="ja-JP" altLang="en-US" b="0" dirty="0">
                <a:latin typeface="Segoe UI" panose="020B0502040204020203" pitchFamily="34" charset="0"/>
                <a:ea typeface="Noto Sans JP" panose="020B0200000000000000" pitchFamily="50" charset="-128"/>
                <a:cs typeface="Segoe UI" panose="020B0502040204020203" pitchFamily="34" charset="0"/>
              </a:rPr>
              <a:t>●受講時間│</a:t>
            </a:r>
            <a:r>
              <a:rPr lang="en-US" altLang="ja-JP" b="0" dirty="0">
                <a:latin typeface="Segoe UI" panose="020B0502040204020203" pitchFamily="34" charset="0"/>
                <a:ea typeface="Noto Sans JP" panose="020B0200000000000000" pitchFamily="50" charset="-128"/>
                <a:cs typeface="Segoe UI" panose="020B0502040204020203" pitchFamily="34" charset="0"/>
              </a:rPr>
              <a:t>1</a:t>
            </a:r>
            <a:r>
              <a:rPr lang="ja-JP" altLang="en-US" b="0" dirty="0">
                <a:latin typeface="Segoe UI" panose="020B0502040204020203" pitchFamily="34" charset="0"/>
                <a:ea typeface="Noto Sans JP" panose="020B0200000000000000" pitchFamily="50" charset="-128"/>
                <a:cs typeface="Segoe UI" panose="020B0502040204020203" pitchFamily="34" charset="0"/>
              </a:rPr>
              <a:t>コマ</a:t>
            </a:r>
            <a:r>
              <a:rPr lang="en-US" altLang="ja-JP" b="0" dirty="0">
                <a:latin typeface="Segoe UI" panose="020B0502040204020203" pitchFamily="34" charset="0"/>
                <a:ea typeface="Noto Sans JP" panose="020B0200000000000000" pitchFamily="50" charset="-128"/>
                <a:cs typeface="Segoe UI" panose="020B0502040204020203" pitchFamily="34" charset="0"/>
              </a:rPr>
              <a:t>50</a:t>
            </a:r>
            <a:r>
              <a:rPr lang="ja-JP" altLang="en-US" b="0" dirty="0">
                <a:latin typeface="Segoe UI" panose="020B0502040204020203" pitchFamily="34" charset="0"/>
                <a:ea typeface="Noto Sans JP" panose="020B0200000000000000" pitchFamily="50" charset="-128"/>
                <a:cs typeface="Segoe UI" panose="020B0502040204020203" pitchFamily="34" charset="0"/>
              </a:rPr>
              <a:t>分 </a:t>
            </a:r>
            <a:endParaRPr lang="en-US" altLang="ja-JP" b="0" dirty="0">
              <a:latin typeface="Segoe UI" panose="020B0502040204020203" pitchFamily="34" charset="0"/>
              <a:ea typeface="Noto Sans JP" panose="020B0200000000000000" pitchFamily="50" charset="-128"/>
              <a:cs typeface="Segoe UI" panose="020B0502040204020203" pitchFamily="34" charset="0"/>
            </a:endParaRPr>
          </a:p>
          <a:p>
            <a:pPr>
              <a:lnSpc>
                <a:spcPct val="90000"/>
              </a:lnSpc>
              <a:spcBef>
                <a:spcPts val="400"/>
              </a:spcBef>
            </a:pPr>
            <a:r>
              <a:rPr lang="ja-JP" altLang="en-US" b="0" dirty="0">
                <a:latin typeface="Segoe UI" panose="020B0502040204020203" pitchFamily="34" charset="0"/>
                <a:ea typeface="Noto Sans JP" panose="020B0200000000000000" pitchFamily="50" charset="-128"/>
                <a:cs typeface="Segoe UI" panose="020B0502040204020203" pitchFamily="34" charset="0"/>
              </a:rPr>
              <a:t>●受講料　│特別価格 </a:t>
            </a:r>
            <a:r>
              <a:rPr lang="en-US" altLang="ja-JP" b="0" dirty="0">
                <a:latin typeface="Segoe UI" panose="020B0502040204020203" pitchFamily="34" charset="0"/>
                <a:ea typeface="Noto Sans JP" panose="020B0200000000000000" pitchFamily="50" charset="-128"/>
                <a:cs typeface="Segoe UI" panose="020B0502040204020203" pitchFamily="34" charset="0"/>
              </a:rPr>
              <a:t>9900</a:t>
            </a:r>
            <a:r>
              <a:rPr lang="ja-JP" altLang="en-US" b="0" dirty="0">
                <a:latin typeface="Segoe UI" panose="020B0502040204020203" pitchFamily="34" charset="0"/>
                <a:ea typeface="Noto Sans JP" panose="020B0200000000000000" pitchFamily="50" charset="-128"/>
                <a:cs typeface="Segoe UI" panose="020B0502040204020203" pitchFamily="34" charset="0"/>
              </a:rPr>
              <a:t>円 </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a:t>
            </a:r>
            <a:r>
              <a:rPr lang="en-US" altLang="ja-JP" sz="800" b="0" dirty="0">
                <a:latin typeface="Segoe UI" panose="020B0502040204020203" pitchFamily="34" charset="0"/>
                <a:ea typeface="Noto Sans JP" panose="020B0200000000000000" pitchFamily="50" charset="-128"/>
                <a:cs typeface="Segoe UI" panose="020B0502040204020203" pitchFamily="34" charset="0"/>
              </a:rPr>
              <a:t>50</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分</a:t>
            </a:r>
            <a:r>
              <a:rPr lang="en-US" altLang="ja-JP" sz="800" b="0" dirty="0">
                <a:latin typeface="Segoe UI" panose="020B0502040204020203" pitchFamily="34" charset="0"/>
                <a:ea typeface="Noto Sans JP" panose="020B0200000000000000" pitchFamily="50" charset="-128"/>
                <a:cs typeface="Segoe UI" panose="020B0502040204020203" pitchFamily="34" charset="0"/>
              </a:rPr>
              <a:t>×5</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回</a:t>
            </a:r>
            <a:endParaRPr lang="en-US" altLang="ja-JP" sz="800" b="0" dirty="0">
              <a:latin typeface="Segoe UI" panose="020B0502040204020203" pitchFamily="34" charset="0"/>
              <a:ea typeface="Noto Sans JP" panose="020B0200000000000000" pitchFamily="50" charset="-128"/>
              <a:cs typeface="Segoe UI" panose="020B0502040204020203" pitchFamily="34" charset="0"/>
            </a:endParaRPr>
          </a:p>
          <a:p>
            <a:pPr>
              <a:lnSpc>
                <a:spcPct val="90000"/>
              </a:lnSpc>
              <a:spcBef>
                <a:spcPts val="400"/>
              </a:spcBef>
            </a:pPr>
            <a:r>
              <a:rPr lang="ja-JP" altLang="en-US" b="0" dirty="0">
                <a:latin typeface="Segoe UI" panose="020B0502040204020203" pitchFamily="34" charset="0"/>
                <a:ea typeface="Noto Sans JP" panose="020B0200000000000000" pitchFamily="50" charset="-128"/>
                <a:cs typeface="Segoe UI" panose="020B0502040204020203" pitchFamily="34" charset="0"/>
              </a:rPr>
              <a:t>●教材費　│</a:t>
            </a:r>
            <a:r>
              <a:rPr lang="en-US" altLang="ja-JP" b="0" dirty="0">
                <a:latin typeface="Segoe UI" panose="020B0502040204020203" pitchFamily="34" charset="0"/>
                <a:ea typeface="Noto Sans JP" panose="020B0200000000000000" pitchFamily="50" charset="-128"/>
                <a:cs typeface="Segoe UI" panose="020B0502040204020203" pitchFamily="34" charset="0"/>
              </a:rPr>
              <a:t>2,750</a:t>
            </a:r>
            <a:r>
              <a:rPr lang="ja-JP" altLang="en-US" b="0" dirty="0">
                <a:latin typeface="Segoe UI" panose="020B0502040204020203" pitchFamily="34" charset="0"/>
                <a:ea typeface="Noto Sans JP" panose="020B0200000000000000" pitchFamily="50" charset="-128"/>
                <a:cs typeface="Segoe UI" panose="020B0502040204020203" pitchFamily="34" charset="0"/>
              </a:rPr>
              <a:t>円 </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＊テキスト・</a:t>
            </a:r>
            <a:r>
              <a:rPr lang="en-US" altLang="ja-JP" sz="800" b="0" dirty="0">
                <a:latin typeface="Segoe UI" panose="020B0502040204020203" pitchFamily="34" charset="0"/>
                <a:ea typeface="Noto Sans JP" panose="020B0200000000000000" pitchFamily="50" charset="-128"/>
                <a:cs typeface="Segoe UI" panose="020B0502040204020203" pitchFamily="34" charset="0"/>
              </a:rPr>
              <a:t>CD1</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枚付き</a:t>
            </a:r>
            <a:endParaRPr lang="en-US" altLang="ja-JP" sz="800" b="0" dirty="0">
              <a:latin typeface="Segoe UI" panose="020B0502040204020203" pitchFamily="34" charset="0"/>
              <a:ea typeface="Noto Sans JP" panose="020B0200000000000000" pitchFamily="50" charset="-128"/>
              <a:cs typeface="Segoe UI" panose="020B0502040204020203" pitchFamily="34" charset="0"/>
            </a:endParaRPr>
          </a:p>
        </p:txBody>
      </p:sp>
      <p:sp>
        <p:nvSpPr>
          <p:cNvPr id="72" name="テキスト ボックス 71">
            <a:extLst>
              <a:ext uri="{FF2B5EF4-FFF2-40B4-BE49-F238E27FC236}">
                <a16:creationId xmlns:a16="http://schemas.microsoft.com/office/drawing/2014/main" id="{450A048C-187F-FA7C-4E49-E3E819F6B254}"/>
              </a:ext>
            </a:extLst>
          </p:cNvPr>
          <p:cNvSpPr txBox="1"/>
          <p:nvPr/>
        </p:nvSpPr>
        <p:spPr>
          <a:xfrm>
            <a:off x="60649" y="9569226"/>
            <a:ext cx="1986441" cy="200055"/>
          </a:xfrm>
          <a:prstGeom prst="rect">
            <a:avLst/>
          </a:prstGeom>
          <a:noFill/>
        </p:spPr>
        <p:txBody>
          <a:bodyPr wrap="none" rtlCol="0">
            <a:spAutoFit/>
          </a:bodyPr>
          <a:lstStyle/>
          <a:p>
            <a:r>
              <a:rPr kumimoji="1" lang="ja-JP" altLang="en-US" sz="700" dirty="0">
                <a:latin typeface="游明朝" panose="02020400000000000000" pitchFamily="18" charset="-128"/>
                <a:ea typeface="游明朝" panose="02020400000000000000" pitchFamily="18" charset="-128"/>
              </a:rPr>
              <a:t>＊価格はすべて消費税</a:t>
            </a:r>
            <a:r>
              <a:rPr kumimoji="1" lang="en-US" altLang="ja-JP" sz="700" dirty="0">
                <a:latin typeface="游明朝" panose="02020400000000000000" pitchFamily="18" charset="-128"/>
                <a:ea typeface="游明朝" panose="02020400000000000000" pitchFamily="18" charset="-128"/>
              </a:rPr>
              <a:t>10</a:t>
            </a:r>
            <a:r>
              <a:rPr kumimoji="1" lang="ja-JP" altLang="en-US" sz="700" dirty="0">
                <a:latin typeface="游明朝" panose="02020400000000000000" pitchFamily="18" charset="-128"/>
                <a:ea typeface="游明朝" panose="02020400000000000000" pitchFamily="18" charset="-128"/>
              </a:rPr>
              <a:t>％込みの金額です。</a:t>
            </a:r>
          </a:p>
        </p:txBody>
      </p:sp>
      <p:sp>
        <p:nvSpPr>
          <p:cNvPr id="76" name="テキスト ボックス 75">
            <a:extLst>
              <a:ext uri="{FF2B5EF4-FFF2-40B4-BE49-F238E27FC236}">
                <a16:creationId xmlns:a16="http://schemas.microsoft.com/office/drawing/2014/main" id="{53A9042F-93EE-7EAA-5399-F874227D55CF}"/>
              </a:ext>
            </a:extLst>
          </p:cNvPr>
          <p:cNvSpPr txBox="1"/>
          <p:nvPr/>
        </p:nvSpPr>
        <p:spPr>
          <a:xfrm>
            <a:off x="3429000" y="7326401"/>
            <a:ext cx="3300904" cy="230832"/>
          </a:xfrm>
          <a:prstGeom prst="rect">
            <a:avLst/>
          </a:prstGeom>
          <a:noFill/>
        </p:spPr>
        <p:txBody>
          <a:bodyPr wrap="none" rtlCol="0">
            <a:spAutoFit/>
          </a:bodyPr>
          <a:lstStyle/>
          <a:p>
            <a:r>
              <a:rPr kumimoji="1" lang="ja-JP" altLang="en-US" sz="900" dirty="0">
                <a:solidFill>
                  <a:schemeClr val="accent6">
                    <a:lumMod val="50000"/>
                  </a:schemeClr>
                </a:solidFill>
                <a:latin typeface="Noto Serif JP Medium" panose="02020500000000000000" pitchFamily="18" charset="-128"/>
                <a:ea typeface="Noto Serif JP Medium" panose="02020500000000000000" pitchFamily="18" charset="-128"/>
              </a:rPr>
              <a:t>お好みの受講スタイルで、本格的に受講を続けられます！</a:t>
            </a:r>
          </a:p>
        </p:txBody>
      </p:sp>
      <p:sp>
        <p:nvSpPr>
          <p:cNvPr id="87" name="テキスト ボックス 86">
            <a:extLst>
              <a:ext uri="{FF2B5EF4-FFF2-40B4-BE49-F238E27FC236}">
                <a16:creationId xmlns:a16="http://schemas.microsoft.com/office/drawing/2014/main" id="{BF0B6140-F7B0-A07C-2EBB-B351E324623A}"/>
              </a:ext>
            </a:extLst>
          </p:cNvPr>
          <p:cNvSpPr txBox="1"/>
          <p:nvPr/>
        </p:nvSpPr>
        <p:spPr>
          <a:xfrm>
            <a:off x="4047231" y="9353067"/>
            <a:ext cx="2064989" cy="507831"/>
          </a:xfrm>
          <a:prstGeom prst="rect">
            <a:avLst/>
          </a:prstGeom>
          <a:noFill/>
        </p:spPr>
        <p:txBody>
          <a:bodyPr wrap="none" rtlCol="0">
            <a:spAutoFit/>
          </a:bodyPr>
          <a:lstStyle/>
          <a:p>
            <a:r>
              <a:rPr kumimoji="1" lang="ja-JP" altLang="en-US" sz="1100" b="1" dirty="0">
                <a:latin typeface="メイリオ" panose="020B0604030504040204" pitchFamily="50" charset="-128"/>
                <a:ea typeface="メイリオ" panose="020B0604030504040204" pitchFamily="50" charset="-128"/>
              </a:rPr>
              <a:t>ハオ中国語アカデミー 新橋校</a:t>
            </a:r>
            <a:endParaRPr kumimoji="1" lang="en-US" altLang="ja-JP" sz="11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 </a:t>
            </a:r>
            <a:r>
              <a:rPr kumimoji="1" lang="en-US" altLang="ja-JP" sz="1600"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rPr>
              <a:t>03-5157-3222</a:t>
            </a:r>
            <a:endParaRPr kumimoji="1" lang="ja-JP" altLang="en-US" sz="1600" dirty="0">
              <a:solidFill>
                <a:srgbClr val="C00000"/>
              </a:solidFill>
              <a:latin typeface="Segoe UI Black" panose="020B0A02040204020203" pitchFamily="34" charset="0"/>
              <a:ea typeface="メイリオ" panose="020B0604030504040204" pitchFamily="50" charset="-128"/>
              <a:cs typeface="Segoe UI Semibold" panose="020B0702040204020203" pitchFamily="34" charset="0"/>
            </a:endParaRPr>
          </a:p>
        </p:txBody>
      </p:sp>
      <p:pic>
        <p:nvPicPr>
          <p:cNvPr id="90" name="図 89" descr="紙の上に置かれたパンフレット&#10;&#10;中程度の精度で自動的に生成された説明">
            <a:extLst>
              <a:ext uri="{FF2B5EF4-FFF2-40B4-BE49-F238E27FC236}">
                <a16:creationId xmlns:a16="http://schemas.microsoft.com/office/drawing/2014/main" id="{CA07DB48-BAF5-B927-10A7-4CD8DD22B12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16784" y="8733113"/>
            <a:ext cx="1130318" cy="848229"/>
          </a:xfrm>
          <a:prstGeom prst="rect">
            <a:avLst/>
          </a:prstGeom>
        </p:spPr>
      </p:pic>
      <p:sp>
        <p:nvSpPr>
          <p:cNvPr id="91" name="テキスト ボックス 90">
            <a:extLst>
              <a:ext uri="{FF2B5EF4-FFF2-40B4-BE49-F238E27FC236}">
                <a16:creationId xmlns:a16="http://schemas.microsoft.com/office/drawing/2014/main" id="{D7B0B9AD-7940-7F7F-D664-2BCBD58DF0EE}"/>
              </a:ext>
            </a:extLst>
          </p:cNvPr>
          <p:cNvSpPr txBox="1"/>
          <p:nvPr/>
        </p:nvSpPr>
        <p:spPr>
          <a:xfrm>
            <a:off x="1230431" y="8152286"/>
            <a:ext cx="1863965" cy="527517"/>
          </a:xfrm>
          <a:prstGeom prst="rect">
            <a:avLst/>
          </a:prstGeom>
          <a:noFill/>
        </p:spPr>
        <p:txBody>
          <a:bodyPr wrap="square" rtlCol="0">
            <a:spAutoFit/>
          </a:bodyPr>
          <a:lstStyle>
            <a:defPPr>
              <a:defRPr lang="en-US"/>
            </a:defPPr>
            <a:lvl1pPr algn="just">
              <a:lnSpc>
                <a:spcPct val="110000"/>
              </a:lnSpc>
              <a:defRPr kumimoji="1" sz="800">
                <a:solidFill>
                  <a:schemeClr val="accent6">
                    <a:lumMod val="50000"/>
                  </a:schemeClr>
                </a:solidFill>
                <a:latin typeface="Noto Serif JP Medium" panose="02020500000000000000" pitchFamily="18" charset="-128"/>
                <a:ea typeface="Noto Serif JP Medium" panose="02020500000000000000" pitchFamily="18" charset="-128"/>
              </a:defRPr>
            </a:lvl1pPr>
          </a:lstStyle>
          <a:p>
            <a:pPr>
              <a:lnSpc>
                <a:spcPct val="120000"/>
              </a:lnSpc>
            </a:pPr>
            <a:r>
              <a:rPr lang="en-US" altLang="ja-JP" dirty="0"/>
              <a:t>HAO</a:t>
            </a:r>
            <a:r>
              <a:rPr lang="ja-JP" altLang="en-US" dirty="0"/>
              <a:t>新橋校発音特別講座です！</a:t>
            </a:r>
            <a:endParaRPr lang="en-US" altLang="ja-JP" dirty="0"/>
          </a:p>
          <a:p>
            <a:pPr>
              <a:lnSpc>
                <a:spcPct val="120000"/>
              </a:lnSpc>
            </a:pPr>
            <a:r>
              <a:rPr lang="en-US" altLang="ja-JP" dirty="0"/>
              <a:t>1</a:t>
            </a:r>
            <a:r>
              <a:rPr lang="ja-JP" altLang="en-US" dirty="0"/>
              <a:t>回、</a:t>
            </a:r>
            <a:r>
              <a:rPr lang="en-US" altLang="ja-JP" dirty="0"/>
              <a:t>50</a:t>
            </a:r>
            <a:r>
              <a:rPr lang="ja-JP" altLang="en-US" dirty="0"/>
              <a:t>分連続５回、効率よく発音をマスターできます。</a:t>
            </a:r>
          </a:p>
        </p:txBody>
      </p:sp>
      <p:sp>
        <p:nvSpPr>
          <p:cNvPr id="92" name="テキスト ボックス 91">
            <a:extLst>
              <a:ext uri="{FF2B5EF4-FFF2-40B4-BE49-F238E27FC236}">
                <a16:creationId xmlns:a16="http://schemas.microsoft.com/office/drawing/2014/main" id="{77DC12BB-DFDA-4537-79FB-DA240200FB36}"/>
              </a:ext>
            </a:extLst>
          </p:cNvPr>
          <p:cNvSpPr txBox="1"/>
          <p:nvPr/>
        </p:nvSpPr>
        <p:spPr>
          <a:xfrm>
            <a:off x="58231" y="8815052"/>
            <a:ext cx="1941790" cy="675249"/>
          </a:xfrm>
          <a:prstGeom prst="rect">
            <a:avLst/>
          </a:prstGeom>
          <a:noFill/>
        </p:spPr>
        <p:txBody>
          <a:bodyPr wrap="square" rtlCol="0">
            <a:spAutoFit/>
          </a:bodyPr>
          <a:lstStyle>
            <a:defPPr>
              <a:defRPr lang="en-US"/>
            </a:defPPr>
            <a:lvl1pPr algn="just">
              <a:lnSpc>
                <a:spcPct val="120000"/>
              </a:lnSpc>
              <a:defRPr kumimoji="1" sz="800">
                <a:solidFill>
                  <a:schemeClr val="accent6">
                    <a:lumMod val="50000"/>
                  </a:schemeClr>
                </a:solidFill>
                <a:latin typeface="Noto Sans JP SemiBold" panose="020B0200000000000000" pitchFamily="50" charset="-128"/>
                <a:ea typeface="Noto Sans JP SemiBold" panose="020B0200000000000000" pitchFamily="50" charset="-128"/>
              </a:defRPr>
            </a:lvl1pPr>
          </a:lstStyle>
          <a:p>
            <a:r>
              <a:rPr lang="en-US" altLang="ja-JP" dirty="0">
                <a:latin typeface="Noto Serif JP Medium" panose="02020500000000000000" pitchFamily="18" charset="-128"/>
                <a:ea typeface="Noto Serif JP Medium" panose="02020500000000000000" pitchFamily="18" charset="-128"/>
              </a:rPr>
              <a:t>HAO</a:t>
            </a:r>
            <a:r>
              <a:rPr lang="ja-JP" altLang="en-US" dirty="0">
                <a:latin typeface="Noto Serif JP Medium" panose="02020500000000000000" pitchFamily="18" charset="-128"/>
                <a:ea typeface="Noto Serif JP Medium" panose="02020500000000000000" pitchFamily="18" charset="-128"/>
              </a:rPr>
              <a:t>オリジナル入門テキスト</a:t>
            </a:r>
            <a:r>
              <a:rPr lang="en-US" altLang="ja-JP" dirty="0">
                <a:latin typeface="Noto Serif JP Medium" panose="02020500000000000000" pitchFamily="18" charset="-128"/>
                <a:ea typeface="Noto Serif JP Medium" panose="02020500000000000000" pitchFamily="18" charset="-128"/>
              </a:rPr>
              <a:t>(CD</a:t>
            </a:r>
            <a:r>
              <a:rPr lang="ja-JP" altLang="en-US" dirty="0">
                <a:latin typeface="Noto Serif JP Medium" panose="02020500000000000000" pitchFamily="18" charset="-128"/>
                <a:ea typeface="Noto Serif JP Medium" panose="02020500000000000000" pitchFamily="18" charset="-128"/>
              </a:rPr>
              <a:t>付</a:t>
            </a:r>
            <a:r>
              <a:rPr lang="en-US" altLang="ja-JP" dirty="0">
                <a:latin typeface="Noto Serif JP Medium" panose="02020500000000000000" pitchFamily="18" charset="-128"/>
                <a:ea typeface="Noto Serif JP Medium" panose="02020500000000000000" pitchFamily="18" charset="-128"/>
              </a:rPr>
              <a:t>)</a:t>
            </a:r>
            <a:r>
              <a:rPr lang="ja-JP" altLang="en-US">
                <a:latin typeface="Noto Serif JP Medium" panose="02020500000000000000" pitchFamily="18" charset="-128"/>
                <a:ea typeface="Noto Serif JP Medium" panose="02020500000000000000" pitchFamily="18" charset="-128"/>
              </a:rPr>
              <a:t>の第６課までの発音</a:t>
            </a:r>
            <a:r>
              <a:rPr lang="ja-JP" altLang="en-US" dirty="0">
                <a:latin typeface="Noto Serif JP Medium" panose="02020500000000000000" pitchFamily="18" charset="-128"/>
                <a:ea typeface="Noto Serif JP Medium" panose="02020500000000000000" pitchFamily="18" charset="-128"/>
              </a:rPr>
              <a:t>部分の修了を目指します。音声はネットキャンパスの</a:t>
            </a:r>
            <a:r>
              <a:rPr lang="en-US" altLang="ja-JP" dirty="0">
                <a:latin typeface="Noto Serif JP Medium" panose="02020500000000000000" pitchFamily="18" charset="-128"/>
                <a:ea typeface="Noto Serif JP Medium" panose="02020500000000000000" pitchFamily="18" charset="-128"/>
              </a:rPr>
              <a:t>e</a:t>
            </a:r>
            <a:r>
              <a:rPr lang="ja-JP" altLang="en-US" dirty="0">
                <a:latin typeface="Noto Serif JP Medium" panose="02020500000000000000" pitchFamily="18" charset="-128"/>
                <a:ea typeface="Noto Serif JP Medium" panose="02020500000000000000" pitchFamily="18" charset="-128"/>
              </a:rPr>
              <a:t>ラーニングコンテンツでも聞けます！</a:t>
            </a:r>
          </a:p>
        </p:txBody>
      </p:sp>
      <p:sp>
        <p:nvSpPr>
          <p:cNvPr id="96" name="正方形/長方形 95">
            <a:extLst>
              <a:ext uri="{FF2B5EF4-FFF2-40B4-BE49-F238E27FC236}">
                <a16:creationId xmlns:a16="http://schemas.microsoft.com/office/drawing/2014/main" id="{F10909FB-D54C-9DEF-65BF-BFA950A29CE9}"/>
              </a:ext>
            </a:extLst>
          </p:cNvPr>
          <p:cNvSpPr/>
          <p:nvPr/>
        </p:nvSpPr>
        <p:spPr>
          <a:xfrm rot="20979205">
            <a:off x="492614" y="1138580"/>
            <a:ext cx="1798561" cy="394690"/>
          </a:xfrm>
          <a:custGeom>
            <a:avLst/>
            <a:gdLst>
              <a:gd name="connsiteX0" fmla="*/ 0 w 1798561"/>
              <a:gd name="connsiteY0" fmla="*/ 0 h 394690"/>
              <a:gd name="connsiteX1" fmla="*/ 563549 w 1798561"/>
              <a:gd name="connsiteY1" fmla="*/ 0 h 394690"/>
              <a:gd name="connsiteX2" fmla="*/ 1145084 w 1798561"/>
              <a:gd name="connsiteY2" fmla="*/ 0 h 394690"/>
              <a:gd name="connsiteX3" fmla="*/ 1798561 w 1798561"/>
              <a:gd name="connsiteY3" fmla="*/ 0 h 394690"/>
              <a:gd name="connsiteX4" fmla="*/ 1798561 w 1798561"/>
              <a:gd name="connsiteY4" fmla="*/ 394690 h 394690"/>
              <a:gd name="connsiteX5" fmla="*/ 1217026 w 1798561"/>
              <a:gd name="connsiteY5" fmla="*/ 394690 h 394690"/>
              <a:gd name="connsiteX6" fmla="*/ 599520 w 1798561"/>
              <a:gd name="connsiteY6" fmla="*/ 394690 h 394690"/>
              <a:gd name="connsiteX7" fmla="*/ 0 w 1798561"/>
              <a:gd name="connsiteY7" fmla="*/ 394690 h 394690"/>
              <a:gd name="connsiteX8" fmla="*/ 0 w 1798561"/>
              <a:gd name="connsiteY8" fmla="*/ 0 h 3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8561" h="394690" fill="none" extrusionOk="0">
                <a:moveTo>
                  <a:pt x="0" y="0"/>
                </a:moveTo>
                <a:cubicBezTo>
                  <a:pt x="136561" y="-57976"/>
                  <a:pt x="397351" y="41284"/>
                  <a:pt x="563549" y="0"/>
                </a:cubicBezTo>
                <a:cubicBezTo>
                  <a:pt x="729747" y="-41284"/>
                  <a:pt x="939578" y="1283"/>
                  <a:pt x="1145084" y="0"/>
                </a:cubicBezTo>
                <a:cubicBezTo>
                  <a:pt x="1350591" y="-1283"/>
                  <a:pt x="1622936" y="15392"/>
                  <a:pt x="1798561" y="0"/>
                </a:cubicBezTo>
                <a:cubicBezTo>
                  <a:pt x="1819668" y="90100"/>
                  <a:pt x="1777763" y="273615"/>
                  <a:pt x="1798561" y="394690"/>
                </a:cubicBezTo>
                <a:cubicBezTo>
                  <a:pt x="1628680" y="414458"/>
                  <a:pt x="1387481" y="390507"/>
                  <a:pt x="1217026" y="394690"/>
                </a:cubicBezTo>
                <a:cubicBezTo>
                  <a:pt x="1046571" y="398873"/>
                  <a:pt x="785667" y="350422"/>
                  <a:pt x="599520" y="394690"/>
                </a:cubicBezTo>
                <a:cubicBezTo>
                  <a:pt x="413373" y="438958"/>
                  <a:pt x="183599" y="324218"/>
                  <a:pt x="0" y="394690"/>
                </a:cubicBezTo>
                <a:cubicBezTo>
                  <a:pt x="-40802" y="238314"/>
                  <a:pt x="9137" y="166887"/>
                  <a:pt x="0" y="0"/>
                </a:cubicBezTo>
                <a:close/>
              </a:path>
              <a:path w="1798561" h="394690" stroke="0" extrusionOk="0">
                <a:moveTo>
                  <a:pt x="0" y="0"/>
                </a:moveTo>
                <a:cubicBezTo>
                  <a:pt x="212472" y="-13247"/>
                  <a:pt x="422633" y="21497"/>
                  <a:pt x="563549" y="0"/>
                </a:cubicBezTo>
                <a:cubicBezTo>
                  <a:pt x="704465" y="-21497"/>
                  <a:pt x="993708" y="20817"/>
                  <a:pt x="1199041" y="0"/>
                </a:cubicBezTo>
                <a:cubicBezTo>
                  <a:pt x="1404374" y="-20817"/>
                  <a:pt x="1577296" y="39242"/>
                  <a:pt x="1798561" y="0"/>
                </a:cubicBezTo>
                <a:cubicBezTo>
                  <a:pt x="1824385" y="173602"/>
                  <a:pt x="1780921" y="254734"/>
                  <a:pt x="1798561" y="394690"/>
                </a:cubicBezTo>
                <a:cubicBezTo>
                  <a:pt x="1604672" y="459394"/>
                  <a:pt x="1525333" y="362700"/>
                  <a:pt x="1252997" y="394690"/>
                </a:cubicBezTo>
                <a:cubicBezTo>
                  <a:pt x="980661" y="426680"/>
                  <a:pt x="924185" y="386410"/>
                  <a:pt x="707434" y="394690"/>
                </a:cubicBezTo>
                <a:cubicBezTo>
                  <a:pt x="490683" y="402970"/>
                  <a:pt x="299199" y="342072"/>
                  <a:pt x="0" y="394690"/>
                </a:cubicBezTo>
                <a:cubicBezTo>
                  <a:pt x="-44883" y="256490"/>
                  <a:pt x="5215" y="104083"/>
                  <a:pt x="0" y="0"/>
                </a:cubicBezTo>
                <a:close/>
              </a:path>
            </a:pathLst>
          </a:custGeom>
          <a:solidFill>
            <a:srgbClr val="C00000"/>
          </a:solidFill>
          <a:ln>
            <a:noFill/>
            <a:extLst>
              <a:ext uri="{C807C97D-BFC1-408E-A445-0C87EB9F89A2}">
                <ask:lineSketchStyleProps xmlns:ask="http://schemas.microsoft.com/office/drawing/2018/sketchyshapes" sd="256667970">
                  <a:prstGeom prst="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Segoe UI Black" panose="020B0A02040204020203" pitchFamily="34" charset="0"/>
                <a:ea typeface="Segoe UI Black" panose="020B0A02040204020203" pitchFamily="34" charset="0"/>
              </a:rPr>
              <a:t>HAO</a:t>
            </a:r>
            <a:r>
              <a:rPr kumimoji="1" lang="ja-JP" altLang="en-US" sz="1600" dirty="0">
                <a:latin typeface="Segoe UI Black" panose="020B0A02040204020203" pitchFamily="34" charset="0"/>
                <a:ea typeface="Noto Sans JP SemiBold" panose="020B0200000000000000" pitchFamily="50" charset="-128"/>
              </a:rPr>
              <a:t>新橋校</a:t>
            </a:r>
            <a:r>
              <a:rPr kumimoji="1" lang="ja-JP" altLang="en-US" sz="1600" dirty="0">
                <a:latin typeface="Noto Sans JP SemiBold" panose="020B0200000000000000" pitchFamily="50" charset="-128"/>
                <a:ea typeface="Noto Sans JP SemiBold" panose="020B0200000000000000" pitchFamily="50" charset="-128"/>
              </a:rPr>
              <a:t>限定</a:t>
            </a:r>
          </a:p>
        </p:txBody>
      </p:sp>
      <p:sp>
        <p:nvSpPr>
          <p:cNvPr id="97" name="楕円 96">
            <a:extLst>
              <a:ext uri="{FF2B5EF4-FFF2-40B4-BE49-F238E27FC236}">
                <a16:creationId xmlns:a16="http://schemas.microsoft.com/office/drawing/2014/main" id="{E04A07C8-7B73-74D7-B4E0-CBF45F41C937}"/>
              </a:ext>
            </a:extLst>
          </p:cNvPr>
          <p:cNvSpPr/>
          <p:nvPr/>
        </p:nvSpPr>
        <p:spPr>
          <a:xfrm>
            <a:off x="6150679" y="2885394"/>
            <a:ext cx="482829" cy="482829"/>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latin typeface="Segoe UI Semibold" panose="020B0702040204020203" pitchFamily="34" charset="0"/>
                <a:ea typeface="Noto Sans JP SemiBold" panose="020B0200000000000000" pitchFamily="50" charset="-128"/>
                <a:cs typeface="Segoe UI Semibold" panose="020B0702040204020203" pitchFamily="34" charset="0"/>
              </a:rPr>
              <a:t>定員</a:t>
            </a:r>
            <a:endParaRPr kumimoji="1" lang="en-US" altLang="ja-JP" sz="1000" dirty="0">
              <a:latin typeface="Segoe UI Semibold" panose="020B0702040204020203" pitchFamily="34" charset="0"/>
              <a:ea typeface="Noto Sans JP SemiBold" panose="020B0200000000000000" pitchFamily="50" charset="-128"/>
              <a:cs typeface="Segoe UI Semibold" panose="020B0702040204020203" pitchFamily="34" charset="0"/>
            </a:endParaRPr>
          </a:p>
          <a:p>
            <a:pPr algn="ctr"/>
            <a:r>
              <a:rPr kumimoji="1" lang="en-US" altLang="ja-JP" sz="1100" dirty="0">
                <a:latin typeface="Segoe UI Semibold" panose="020B0702040204020203" pitchFamily="34" charset="0"/>
                <a:ea typeface="Noto Sans JP SemiBold" panose="020B0200000000000000" pitchFamily="50" charset="-128"/>
                <a:cs typeface="Segoe UI Semibold" panose="020B0702040204020203" pitchFamily="34" charset="0"/>
              </a:rPr>
              <a:t>5</a:t>
            </a:r>
            <a:r>
              <a:rPr kumimoji="1" lang="ja-JP" altLang="en-US" sz="1000" dirty="0">
                <a:latin typeface="Segoe UI Semibold" panose="020B0702040204020203" pitchFamily="34" charset="0"/>
                <a:ea typeface="Noto Sans JP SemiBold" panose="020B0200000000000000" pitchFamily="50" charset="-128"/>
                <a:cs typeface="Segoe UI Semibold" panose="020B0702040204020203" pitchFamily="34" charset="0"/>
              </a:rPr>
              <a:t>名</a:t>
            </a:r>
          </a:p>
        </p:txBody>
      </p:sp>
      <p:grpSp>
        <p:nvGrpSpPr>
          <p:cNvPr id="116" name="グループ化 115">
            <a:extLst>
              <a:ext uri="{FF2B5EF4-FFF2-40B4-BE49-F238E27FC236}">
                <a16:creationId xmlns:a16="http://schemas.microsoft.com/office/drawing/2014/main" id="{511ACFBC-BA58-A447-529F-35C7093C9D6C}"/>
              </a:ext>
            </a:extLst>
          </p:cNvPr>
          <p:cNvGrpSpPr/>
          <p:nvPr/>
        </p:nvGrpSpPr>
        <p:grpSpPr>
          <a:xfrm>
            <a:off x="1964344" y="119418"/>
            <a:ext cx="5059021" cy="1355554"/>
            <a:chOff x="2063606" y="129614"/>
            <a:chExt cx="5059021" cy="1355554"/>
          </a:xfrm>
        </p:grpSpPr>
        <p:pic>
          <p:nvPicPr>
            <p:cNvPr id="115" name="図 114" descr="アイコン&#10;&#10;自動的に生成された説明">
              <a:extLst>
                <a:ext uri="{FF2B5EF4-FFF2-40B4-BE49-F238E27FC236}">
                  <a16:creationId xmlns:a16="http://schemas.microsoft.com/office/drawing/2014/main" id="{10220440-DC28-179D-EB7D-F52AA7E12C8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908702">
              <a:off x="5767073" y="129614"/>
              <a:ext cx="1355554" cy="1355554"/>
            </a:xfrm>
            <a:prstGeom prst="rect">
              <a:avLst/>
            </a:prstGeom>
          </p:spPr>
        </p:pic>
        <p:sp>
          <p:nvSpPr>
            <p:cNvPr id="2" name="テキスト ボックス 1">
              <a:extLst>
                <a:ext uri="{FF2B5EF4-FFF2-40B4-BE49-F238E27FC236}">
                  <a16:creationId xmlns:a16="http://schemas.microsoft.com/office/drawing/2014/main" id="{DC29126E-7736-0369-D54A-8CE087CC6F6E}"/>
                </a:ext>
              </a:extLst>
            </p:cNvPr>
            <p:cNvSpPr txBox="1"/>
            <p:nvPr/>
          </p:nvSpPr>
          <p:spPr>
            <a:xfrm>
              <a:off x="2063606" y="152081"/>
              <a:ext cx="4576369" cy="1224438"/>
            </a:xfrm>
            <a:prstGeom prst="rect">
              <a:avLst/>
            </a:prstGeom>
            <a:noFill/>
          </p:spPr>
          <p:txBody>
            <a:bodyPr wrap="square" rtlCol="0">
              <a:spAutoFit/>
            </a:bodyPr>
            <a:lstStyle/>
            <a:p>
              <a:pPr>
                <a:lnSpc>
                  <a:spcPct val="120000"/>
                </a:lnSpc>
              </a:pPr>
              <a:r>
                <a:rPr kumimoji="1" lang="ja-JP" altLang="en-US" sz="3200" dirty="0">
                  <a:ln w="73025">
                    <a:solidFill>
                      <a:schemeClr val="bg1"/>
                    </a:solidFill>
                  </a:ln>
                  <a:solidFill>
                    <a:schemeClr val="accent6">
                      <a:lumMod val="50000"/>
                    </a:schemeClr>
                  </a:solidFill>
                  <a:latin typeface="Noto Serif JP Black" panose="02020900000000000000" pitchFamily="18" charset="-128"/>
                  <a:ea typeface="Noto Serif JP Black" panose="02020900000000000000" pitchFamily="18" charset="-128"/>
                </a:rPr>
                <a:t>これから中国語学習を</a:t>
              </a:r>
              <a:endParaRPr kumimoji="1" lang="en-US" altLang="ja-JP" sz="3200" dirty="0">
                <a:ln w="73025">
                  <a:solidFill>
                    <a:schemeClr val="bg1"/>
                  </a:solidFill>
                </a:ln>
                <a:solidFill>
                  <a:schemeClr val="accent6">
                    <a:lumMod val="50000"/>
                  </a:schemeClr>
                </a:solidFill>
                <a:latin typeface="Noto Serif JP Black" panose="02020900000000000000" pitchFamily="18" charset="-128"/>
                <a:ea typeface="Noto Serif JP Black" panose="02020900000000000000" pitchFamily="18" charset="-128"/>
              </a:endParaRPr>
            </a:p>
            <a:p>
              <a:pPr>
                <a:lnSpc>
                  <a:spcPct val="120000"/>
                </a:lnSpc>
              </a:pPr>
              <a:r>
                <a:rPr kumimoji="1" lang="ja-JP" altLang="en-US" sz="3200" dirty="0">
                  <a:ln w="73025">
                    <a:solidFill>
                      <a:schemeClr val="bg1"/>
                    </a:solidFill>
                  </a:ln>
                  <a:solidFill>
                    <a:schemeClr val="accent6">
                      <a:lumMod val="50000"/>
                    </a:schemeClr>
                  </a:solidFill>
                  <a:latin typeface="Noto Serif JP Black" panose="02020900000000000000" pitchFamily="18" charset="-128"/>
                  <a:ea typeface="Noto Serif JP Black" panose="02020900000000000000" pitchFamily="18" charset="-128"/>
                </a:rPr>
                <a:t>　始めるみなさま！</a:t>
              </a:r>
            </a:p>
          </p:txBody>
        </p:sp>
        <p:sp>
          <p:nvSpPr>
            <p:cNvPr id="110" name="テキスト ボックス 109">
              <a:extLst>
                <a:ext uri="{FF2B5EF4-FFF2-40B4-BE49-F238E27FC236}">
                  <a16:creationId xmlns:a16="http://schemas.microsoft.com/office/drawing/2014/main" id="{20D17BC1-9709-A7C2-4CAA-6251E0DE6DDB}"/>
                </a:ext>
              </a:extLst>
            </p:cNvPr>
            <p:cNvSpPr txBox="1"/>
            <p:nvPr/>
          </p:nvSpPr>
          <p:spPr>
            <a:xfrm>
              <a:off x="2063606" y="156041"/>
              <a:ext cx="4576369" cy="1224438"/>
            </a:xfrm>
            <a:prstGeom prst="rect">
              <a:avLst/>
            </a:prstGeom>
            <a:noFill/>
          </p:spPr>
          <p:txBody>
            <a:bodyPr wrap="square" rtlCol="0">
              <a:spAutoFit/>
            </a:bodyPr>
            <a:lstStyle/>
            <a:p>
              <a:pPr>
                <a:lnSpc>
                  <a:spcPct val="120000"/>
                </a:lnSpc>
              </a:pPr>
              <a:r>
                <a:rPr kumimoji="1" lang="ja-JP" altLang="en-US" sz="3200" dirty="0">
                  <a:solidFill>
                    <a:schemeClr val="accent6">
                      <a:lumMod val="50000"/>
                    </a:schemeClr>
                  </a:solidFill>
                  <a:latin typeface="Noto Serif JP Black" panose="02020900000000000000" pitchFamily="18" charset="-128"/>
                  <a:ea typeface="Noto Serif JP Black" panose="02020900000000000000" pitchFamily="18" charset="-128"/>
                </a:rPr>
                <a:t>これから中国語学習を</a:t>
              </a:r>
              <a:endParaRPr kumimoji="1" lang="en-US" altLang="ja-JP" sz="3200" dirty="0">
                <a:solidFill>
                  <a:schemeClr val="accent6">
                    <a:lumMod val="50000"/>
                  </a:schemeClr>
                </a:solidFill>
                <a:latin typeface="Noto Serif JP Black" panose="02020900000000000000" pitchFamily="18" charset="-128"/>
                <a:ea typeface="Noto Serif JP Black" panose="02020900000000000000" pitchFamily="18" charset="-128"/>
              </a:endParaRPr>
            </a:p>
            <a:p>
              <a:pPr>
                <a:lnSpc>
                  <a:spcPct val="120000"/>
                </a:lnSpc>
              </a:pPr>
              <a:r>
                <a:rPr kumimoji="1" lang="ja-JP" altLang="en-US" sz="3200" dirty="0">
                  <a:solidFill>
                    <a:schemeClr val="accent6">
                      <a:lumMod val="50000"/>
                    </a:schemeClr>
                  </a:solidFill>
                  <a:latin typeface="Noto Serif JP Black" panose="02020900000000000000" pitchFamily="18" charset="-128"/>
                  <a:ea typeface="Noto Serif JP Black" panose="02020900000000000000" pitchFamily="18" charset="-128"/>
                </a:rPr>
                <a:t>　始めるみなさま！</a:t>
              </a:r>
            </a:p>
          </p:txBody>
        </p:sp>
      </p:grpSp>
      <p:sp>
        <p:nvSpPr>
          <p:cNvPr id="111" name="正方形/長方形 110">
            <a:extLst>
              <a:ext uri="{FF2B5EF4-FFF2-40B4-BE49-F238E27FC236}">
                <a16:creationId xmlns:a16="http://schemas.microsoft.com/office/drawing/2014/main" id="{E5E4C989-6C78-FE6D-5C16-C81C1277EDD2}"/>
              </a:ext>
            </a:extLst>
          </p:cNvPr>
          <p:cNvSpPr/>
          <p:nvPr/>
        </p:nvSpPr>
        <p:spPr>
          <a:xfrm>
            <a:off x="3218222" y="9147944"/>
            <a:ext cx="3463621" cy="16875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Segoe UI Semibold" panose="020B0702040204020203" pitchFamily="34" charset="0"/>
                <a:ea typeface="Noto Sans JP SemiBold" panose="020B0200000000000000" pitchFamily="50" charset="-128"/>
                <a:cs typeface="Segoe UI Semibold" panose="020B0702040204020203" pitchFamily="34" charset="0"/>
              </a:rPr>
              <a:t>　お申込み・お問い合わせはこちら！ </a:t>
            </a:r>
            <a:r>
              <a:rPr kumimoji="1" lang="ja-JP" altLang="en-US" sz="600" dirty="0">
                <a:latin typeface="Segoe UI Semibold" panose="020B0702040204020203" pitchFamily="34" charset="0"/>
                <a:ea typeface="Noto Sans JP SemiBold" panose="020B0200000000000000" pitchFamily="50" charset="-128"/>
                <a:cs typeface="Segoe UI Semibold" panose="020B0702040204020203" pitchFamily="34" charset="0"/>
              </a:rPr>
              <a:t>■受付時間│平日</a:t>
            </a:r>
            <a:r>
              <a:rPr kumimoji="1" lang="en-US" altLang="ja-JP" sz="600" dirty="0">
                <a:latin typeface="Segoe UI Semibold" panose="020B0702040204020203" pitchFamily="34" charset="0"/>
                <a:ea typeface="Noto Sans JP SemiBold" panose="020B0200000000000000" pitchFamily="50" charset="-128"/>
                <a:cs typeface="Segoe UI Semibold" panose="020B0702040204020203" pitchFamily="34" charset="0"/>
              </a:rPr>
              <a:t>13:00~22:00</a:t>
            </a:r>
            <a:r>
              <a:rPr kumimoji="1" lang="ja-JP" altLang="en-US" sz="600" dirty="0">
                <a:latin typeface="Segoe UI Semibold" panose="020B0702040204020203" pitchFamily="34" charset="0"/>
                <a:ea typeface="Noto Sans JP SemiBold" panose="020B0200000000000000" pitchFamily="50" charset="-128"/>
                <a:cs typeface="Segoe UI Semibold" panose="020B0702040204020203" pitchFamily="34" charset="0"/>
              </a:rPr>
              <a:t>／土曜</a:t>
            </a:r>
            <a:r>
              <a:rPr kumimoji="1" lang="en-US" altLang="ja-JP" sz="600" dirty="0">
                <a:latin typeface="Segoe UI Semibold" panose="020B0702040204020203" pitchFamily="34" charset="0"/>
                <a:ea typeface="Noto Sans JP SemiBold" panose="020B0200000000000000" pitchFamily="50" charset="-128"/>
                <a:cs typeface="Segoe UI Semibold" panose="020B0702040204020203" pitchFamily="34" charset="0"/>
              </a:rPr>
              <a:t>10:00~19:00</a:t>
            </a:r>
            <a:endParaRPr kumimoji="1" lang="ja-JP" altLang="en-US" sz="700" dirty="0">
              <a:latin typeface="Segoe UI Semibold" panose="020B0702040204020203" pitchFamily="34" charset="0"/>
              <a:ea typeface="Noto Sans JP SemiBold" panose="020B0200000000000000" pitchFamily="50" charset="-128"/>
              <a:cs typeface="Segoe UI Semibold" panose="020B0702040204020203" pitchFamily="34" charset="0"/>
            </a:endParaRPr>
          </a:p>
        </p:txBody>
      </p:sp>
      <p:pic>
        <p:nvPicPr>
          <p:cNvPr id="86" name="図 85" descr="ロゴ&#10;&#10;自動的に生成された説明">
            <a:extLst>
              <a:ext uri="{FF2B5EF4-FFF2-40B4-BE49-F238E27FC236}">
                <a16:creationId xmlns:a16="http://schemas.microsoft.com/office/drawing/2014/main" id="{66BDF64C-94DF-637B-BADE-DB9821049E6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96726" y="9343140"/>
            <a:ext cx="637985" cy="452171"/>
          </a:xfrm>
          <a:prstGeom prst="rect">
            <a:avLst/>
          </a:prstGeom>
        </p:spPr>
      </p:pic>
      <p:pic>
        <p:nvPicPr>
          <p:cNvPr id="113" name="グラフィックス 112" descr="ホテルの呼び鈴 単色塗りつぶし">
            <a:extLst>
              <a:ext uri="{FF2B5EF4-FFF2-40B4-BE49-F238E27FC236}">
                <a16:creationId xmlns:a16="http://schemas.microsoft.com/office/drawing/2014/main" id="{A31B5845-328D-23CA-7E71-B59FBBF7CE1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61284" y="9147641"/>
            <a:ext cx="154366" cy="154366"/>
          </a:xfrm>
          <a:prstGeom prst="rect">
            <a:avLst/>
          </a:prstGeom>
        </p:spPr>
      </p:pic>
      <p:pic>
        <p:nvPicPr>
          <p:cNvPr id="6" name="図 5" descr="QR コード&#10;&#10;自動的に生成された説明">
            <a:extLst>
              <a:ext uri="{FF2B5EF4-FFF2-40B4-BE49-F238E27FC236}">
                <a16:creationId xmlns:a16="http://schemas.microsoft.com/office/drawing/2014/main" id="{995ACD1A-B228-0FE3-D2BD-8716E393720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150679" y="9382472"/>
            <a:ext cx="444281" cy="465693"/>
          </a:xfrm>
          <a:prstGeom prst="rect">
            <a:avLst/>
          </a:prstGeom>
        </p:spPr>
      </p:pic>
      <p:sp>
        <p:nvSpPr>
          <p:cNvPr id="7" name="テキスト ボックス 6">
            <a:extLst>
              <a:ext uri="{FF2B5EF4-FFF2-40B4-BE49-F238E27FC236}">
                <a16:creationId xmlns:a16="http://schemas.microsoft.com/office/drawing/2014/main" id="{21DA99F1-0B5F-5C79-0231-10D91EA472D6}"/>
              </a:ext>
            </a:extLst>
          </p:cNvPr>
          <p:cNvSpPr txBox="1"/>
          <p:nvPr/>
        </p:nvSpPr>
        <p:spPr>
          <a:xfrm>
            <a:off x="5161674" y="2598590"/>
            <a:ext cx="1622560" cy="253916"/>
          </a:xfrm>
          <a:prstGeom prst="rect">
            <a:avLst/>
          </a:prstGeom>
          <a:noFill/>
        </p:spPr>
        <p:txBody>
          <a:bodyPr wrap="none" rtlCol="0">
            <a:spAutoFit/>
          </a:bodyPr>
          <a:lstStyle/>
          <a:p>
            <a:r>
              <a:rPr kumimoji="1" lang="ja-JP" altLang="en-US" sz="1050" dirty="0">
                <a:solidFill>
                  <a:srgbClr val="C00000"/>
                </a:solidFill>
                <a:latin typeface="Noto Sans JP" panose="020B0200000000000000" pitchFamily="50" charset="-128"/>
                <a:ea typeface="Noto Sans JP" panose="020B0200000000000000" pitchFamily="50" charset="-128"/>
              </a:rPr>
              <a:t>システム管理費</a:t>
            </a:r>
            <a:r>
              <a:rPr kumimoji="1" lang="en-US" altLang="ja-JP" sz="1050" dirty="0">
                <a:solidFill>
                  <a:srgbClr val="C00000"/>
                </a:solidFill>
                <a:latin typeface="Noto Sans JP" panose="020B0200000000000000" pitchFamily="50" charset="-128"/>
                <a:ea typeface="Noto Sans JP" panose="020B0200000000000000" pitchFamily="50" charset="-128"/>
              </a:rPr>
              <a:t>660</a:t>
            </a:r>
            <a:r>
              <a:rPr kumimoji="1" lang="ja-JP" altLang="en-US" sz="1050" dirty="0">
                <a:solidFill>
                  <a:srgbClr val="C00000"/>
                </a:solidFill>
                <a:latin typeface="Noto Sans JP" panose="020B0200000000000000" pitchFamily="50" charset="-128"/>
                <a:ea typeface="Noto Sans JP" panose="020B0200000000000000" pitchFamily="50" charset="-128"/>
              </a:rPr>
              <a:t>円込</a:t>
            </a:r>
          </a:p>
        </p:txBody>
      </p:sp>
    </p:spTree>
    <p:extLst>
      <p:ext uri="{BB962C8B-B14F-4D97-AF65-F5344CB8AC3E}">
        <p14:creationId xmlns:p14="http://schemas.microsoft.com/office/powerpoint/2010/main" val="24026948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1833</TotalTime>
  <Words>580</Words>
  <Application>Microsoft Office PowerPoint</Application>
  <PresentationFormat>A4 210 x 297 mm</PresentationFormat>
  <Paragraphs>77</Paragraphs>
  <Slides>1</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vt:i4>
      </vt:variant>
    </vt:vector>
  </HeadingPairs>
  <TitlesOfParts>
    <vt:vector size="17" baseType="lpstr">
      <vt:lpstr>Noto Sans JP</vt:lpstr>
      <vt:lpstr>Noto Sans JP Black</vt:lpstr>
      <vt:lpstr>Noto Sans JP SemiBold</vt:lpstr>
      <vt:lpstr>Noto Serif JP</vt:lpstr>
      <vt:lpstr>Noto Serif JP Black</vt:lpstr>
      <vt:lpstr>Noto Serif JP Medium</vt:lpstr>
      <vt:lpstr>Noto Serif JP SemiBold</vt:lpstr>
      <vt:lpstr>メイリオ</vt:lpstr>
      <vt:lpstr>游明朝</vt:lpstr>
      <vt:lpstr>Arial</vt:lpstr>
      <vt:lpstr>Calibri</vt:lpstr>
      <vt:lpstr>Calibri Light</vt:lpstr>
      <vt:lpstr>Segoe UI</vt:lpstr>
      <vt:lpstr>Segoe UI Black</vt:lpstr>
      <vt:lpstr>Segoe UI Semibold</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小山 邦彦</dc:creator>
  <cp:lastModifiedBy>千　紅蘭</cp:lastModifiedBy>
  <cp:revision>58</cp:revision>
  <cp:lastPrinted>2023-11-07T11:16:08Z</cp:lastPrinted>
  <dcterms:created xsi:type="dcterms:W3CDTF">2023-06-20T03:04:28Z</dcterms:created>
  <dcterms:modified xsi:type="dcterms:W3CDTF">2023-11-08T05:38:13Z</dcterms:modified>
</cp:coreProperties>
</file>